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89"/>
  </p:notesMasterIdLst>
  <p:handoutMasterIdLst>
    <p:handoutMasterId r:id="rId90"/>
  </p:handoutMasterIdLst>
  <p:sldIdLst>
    <p:sldId id="1084" r:id="rId2"/>
    <p:sldId id="1086" r:id="rId3"/>
    <p:sldId id="1133" r:id="rId4"/>
    <p:sldId id="795" r:id="rId5"/>
    <p:sldId id="1154" r:id="rId6"/>
    <p:sldId id="1170" r:id="rId7"/>
    <p:sldId id="1171" r:id="rId8"/>
    <p:sldId id="1172" r:id="rId9"/>
    <p:sldId id="1173" r:id="rId10"/>
    <p:sldId id="1075" r:id="rId11"/>
    <p:sldId id="742" r:id="rId12"/>
    <p:sldId id="766" r:id="rId13"/>
    <p:sldId id="944" r:id="rId14"/>
    <p:sldId id="1696" r:id="rId15"/>
    <p:sldId id="946" r:id="rId16"/>
    <p:sldId id="948" r:id="rId17"/>
    <p:sldId id="952" r:id="rId18"/>
    <p:sldId id="1700" r:id="rId19"/>
    <p:sldId id="959" r:id="rId20"/>
    <p:sldId id="961" r:id="rId21"/>
    <p:sldId id="1795" r:id="rId22"/>
    <p:sldId id="1797" r:id="rId23"/>
    <p:sldId id="1047" r:id="rId24"/>
    <p:sldId id="1155" r:id="rId25"/>
    <p:sldId id="1079" r:id="rId26"/>
    <p:sldId id="1051" r:id="rId27"/>
    <p:sldId id="1128" r:id="rId28"/>
    <p:sldId id="1129" r:id="rId29"/>
    <p:sldId id="573" r:id="rId30"/>
    <p:sldId id="1025" r:id="rId31"/>
    <p:sldId id="1027" r:id="rId32"/>
    <p:sldId id="1029" r:id="rId33"/>
    <p:sldId id="1031" r:id="rId34"/>
    <p:sldId id="1041" r:id="rId35"/>
    <p:sldId id="1043" r:id="rId36"/>
    <p:sldId id="581" r:id="rId37"/>
    <p:sldId id="1045" r:id="rId38"/>
    <p:sldId id="637" r:id="rId39"/>
    <p:sldId id="590" r:id="rId40"/>
    <p:sldId id="1082" r:id="rId41"/>
    <p:sldId id="1798" r:id="rId42"/>
    <p:sldId id="1799" r:id="rId43"/>
    <p:sldId id="1091" r:id="rId44"/>
    <p:sldId id="1092" r:id="rId45"/>
    <p:sldId id="1163" r:id="rId46"/>
    <p:sldId id="1095" r:id="rId47"/>
    <p:sldId id="1097" r:id="rId48"/>
    <p:sldId id="1716" r:id="rId49"/>
    <p:sldId id="1101" r:id="rId50"/>
    <p:sldId id="1103" r:id="rId51"/>
    <p:sldId id="834" r:id="rId52"/>
    <p:sldId id="836" r:id="rId53"/>
    <p:sldId id="963" r:id="rId54"/>
    <p:sldId id="965" r:id="rId55"/>
    <p:sldId id="967" r:id="rId56"/>
    <p:sldId id="969" r:id="rId57"/>
    <p:sldId id="971" r:id="rId58"/>
    <p:sldId id="973" r:id="rId59"/>
    <p:sldId id="975" r:id="rId60"/>
    <p:sldId id="977" r:id="rId61"/>
    <p:sldId id="999" r:id="rId62"/>
    <p:sldId id="1001" r:id="rId63"/>
    <p:sldId id="1115" r:id="rId64"/>
    <p:sldId id="1116" r:id="rId65"/>
    <p:sldId id="1117" r:id="rId66"/>
    <p:sldId id="1118" r:id="rId67"/>
    <p:sldId id="1119" r:id="rId68"/>
    <p:sldId id="1110" r:id="rId69"/>
    <p:sldId id="1121" r:id="rId70"/>
    <p:sldId id="1167" r:id="rId71"/>
    <p:sldId id="1168" r:id="rId72"/>
    <p:sldId id="1169" r:id="rId73"/>
    <p:sldId id="838" r:id="rId74"/>
    <p:sldId id="840" r:id="rId75"/>
    <p:sldId id="981" r:id="rId76"/>
    <p:sldId id="983" r:id="rId77"/>
    <p:sldId id="1125" r:id="rId78"/>
    <p:sldId id="1723" r:id="rId79"/>
    <p:sldId id="1724" r:id="rId80"/>
    <p:sldId id="1725" r:id="rId81"/>
    <p:sldId id="1726" r:id="rId82"/>
    <p:sldId id="1727" r:id="rId83"/>
    <p:sldId id="1728" r:id="rId84"/>
    <p:sldId id="1729" r:id="rId85"/>
    <p:sldId id="1811" r:id="rId86"/>
    <p:sldId id="394" r:id="rId87"/>
    <p:sldId id="395"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ushagra Vyas" initials="K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5287"/>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31" autoAdjust="0"/>
    <p:restoredTop sz="90143" autoAdjust="0"/>
  </p:normalViewPr>
  <p:slideViewPr>
    <p:cSldViewPr>
      <p:cViewPr varScale="1">
        <p:scale>
          <a:sx n="78" d="100"/>
          <a:sy n="78" d="100"/>
        </p:scale>
        <p:origin x="1627"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handoutMaster" Target="handoutMasters/handoutMaster1.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71D703-35F8-4909-866D-99CC4B3B4E3C}" type="doc">
      <dgm:prSet loTypeId="urn:microsoft.com/office/officeart/2005/8/layout/pyramid2" loCatId="list" qsTypeId="urn:microsoft.com/office/officeart/2005/8/quickstyle/simple1" qsCatId="simple" csTypeId="urn:microsoft.com/office/officeart/2005/8/colors/colorful5" csCatId="colorful" phldr="1"/>
      <dgm:spPr/>
    </dgm:pt>
    <dgm:pt modelId="{008AC97C-2418-40D1-B125-76318F2A6C53}">
      <dgm:prSet phldrT="[Text]"/>
      <dgm:spPr/>
      <dgm:t>
        <a:bodyPr/>
        <a:lstStyle/>
        <a:p>
          <a:r>
            <a:rPr lang="en-US" dirty="0"/>
            <a:t>SECTOR WISE</a:t>
          </a:r>
        </a:p>
      </dgm:t>
    </dgm:pt>
    <dgm:pt modelId="{B8D55D0C-93BF-4BFF-A415-C98035E472F0}" type="parTrans" cxnId="{7F363FD8-CF8A-4DAA-AE69-BB5D2B09B674}">
      <dgm:prSet/>
      <dgm:spPr/>
      <dgm:t>
        <a:bodyPr/>
        <a:lstStyle/>
        <a:p>
          <a:endParaRPr lang="en-US"/>
        </a:p>
      </dgm:t>
    </dgm:pt>
    <dgm:pt modelId="{42E1CE97-E725-45BB-9983-4189C59DF8A3}" type="sibTrans" cxnId="{7F363FD8-CF8A-4DAA-AE69-BB5D2B09B674}">
      <dgm:prSet/>
      <dgm:spPr/>
      <dgm:t>
        <a:bodyPr/>
        <a:lstStyle/>
        <a:p>
          <a:endParaRPr lang="en-US"/>
        </a:p>
      </dgm:t>
    </dgm:pt>
    <dgm:pt modelId="{B6C54F42-9CFE-4DAC-8E5F-291B8FB2A1A6}">
      <dgm:prSet phldrT="[Text]"/>
      <dgm:spPr/>
      <dgm:t>
        <a:bodyPr/>
        <a:lstStyle/>
        <a:p>
          <a:r>
            <a:rPr lang="en-US" dirty="0"/>
            <a:t>SECURITY WISE</a:t>
          </a:r>
        </a:p>
      </dgm:t>
    </dgm:pt>
    <dgm:pt modelId="{DCEF2C69-7ECA-4CF0-95E9-75C58641FD00}" type="parTrans" cxnId="{CF819651-5FAE-4DDF-BDD0-1B6E726E498E}">
      <dgm:prSet/>
      <dgm:spPr/>
      <dgm:t>
        <a:bodyPr/>
        <a:lstStyle/>
        <a:p>
          <a:endParaRPr lang="en-US"/>
        </a:p>
      </dgm:t>
    </dgm:pt>
    <dgm:pt modelId="{2CF4CEBC-D308-4371-BBEA-41E9C4D4FE83}" type="sibTrans" cxnId="{CF819651-5FAE-4DDF-BDD0-1B6E726E498E}">
      <dgm:prSet/>
      <dgm:spPr/>
      <dgm:t>
        <a:bodyPr/>
        <a:lstStyle/>
        <a:p>
          <a:endParaRPr lang="en-US"/>
        </a:p>
      </dgm:t>
    </dgm:pt>
    <dgm:pt modelId="{F539A84F-94B3-4C08-9898-706FDC8A15A8}">
      <dgm:prSet phldrT="[Text]"/>
      <dgm:spPr/>
      <dgm:t>
        <a:bodyPr/>
        <a:lstStyle/>
        <a:p>
          <a:r>
            <a:rPr lang="en-US" dirty="0"/>
            <a:t>PERFORMANCE WISE</a:t>
          </a:r>
        </a:p>
      </dgm:t>
    </dgm:pt>
    <dgm:pt modelId="{E1425D38-728A-4AD8-8B49-748848053782}" type="parTrans" cxnId="{4BCBBFC0-4F2C-4618-A240-6DFD31739197}">
      <dgm:prSet/>
      <dgm:spPr/>
      <dgm:t>
        <a:bodyPr/>
        <a:lstStyle/>
        <a:p>
          <a:endParaRPr lang="en-US"/>
        </a:p>
      </dgm:t>
    </dgm:pt>
    <dgm:pt modelId="{776C4DF5-36EC-454D-8BA4-5F7FA7007FF9}" type="sibTrans" cxnId="{4BCBBFC0-4F2C-4618-A240-6DFD31739197}">
      <dgm:prSet/>
      <dgm:spPr/>
      <dgm:t>
        <a:bodyPr/>
        <a:lstStyle/>
        <a:p>
          <a:endParaRPr lang="en-US"/>
        </a:p>
      </dgm:t>
    </dgm:pt>
    <dgm:pt modelId="{59A3A155-CDF7-48BA-BF36-2BA961BDCB0F}" type="pres">
      <dgm:prSet presAssocID="{F971D703-35F8-4909-866D-99CC4B3B4E3C}" presName="compositeShape" presStyleCnt="0">
        <dgm:presLayoutVars>
          <dgm:dir/>
          <dgm:resizeHandles/>
        </dgm:presLayoutVars>
      </dgm:prSet>
      <dgm:spPr/>
    </dgm:pt>
    <dgm:pt modelId="{B8AFA3A3-1EE8-42C4-9DF0-D5C1293AAC28}" type="pres">
      <dgm:prSet presAssocID="{F971D703-35F8-4909-866D-99CC4B3B4E3C}" presName="pyramid" presStyleLbl="node1" presStyleIdx="0" presStyleCnt="1"/>
      <dgm:spPr/>
    </dgm:pt>
    <dgm:pt modelId="{38BC8265-9A98-4153-A26E-B9F4E3F6C688}" type="pres">
      <dgm:prSet presAssocID="{F971D703-35F8-4909-866D-99CC4B3B4E3C}" presName="theList" presStyleCnt="0"/>
      <dgm:spPr/>
    </dgm:pt>
    <dgm:pt modelId="{E7DA093F-F376-49C1-B47A-ACAF1E5001C9}" type="pres">
      <dgm:prSet presAssocID="{008AC97C-2418-40D1-B125-76318F2A6C53}" presName="aNode" presStyleLbl="fgAcc1" presStyleIdx="0" presStyleCnt="3">
        <dgm:presLayoutVars>
          <dgm:bulletEnabled val="1"/>
        </dgm:presLayoutVars>
      </dgm:prSet>
      <dgm:spPr/>
    </dgm:pt>
    <dgm:pt modelId="{E3947BFD-C575-426C-9AE4-1AC2A82208D7}" type="pres">
      <dgm:prSet presAssocID="{008AC97C-2418-40D1-B125-76318F2A6C53}" presName="aSpace" presStyleCnt="0"/>
      <dgm:spPr/>
    </dgm:pt>
    <dgm:pt modelId="{31D8FED5-3503-4653-965F-E50CAE12FF8C}" type="pres">
      <dgm:prSet presAssocID="{B6C54F42-9CFE-4DAC-8E5F-291B8FB2A1A6}" presName="aNode" presStyleLbl="fgAcc1" presStyleIdx="1" presStyleCnt="3">
        <dgm:presLayoutVars>
          <dgm:bulletEnabled val="1"/>
        </dgm:presLayoutVars>
      </dgm:prSet>
      <dgm:spPr/>
    </dgm:pt>
    <dgm:pt modelId="{546BDF07-0CB6-4B23-9B30-CB2EF62C90DA}" type="pres">
      <dgm:prSet presAssocID="{B6C54F42-9CFE-4DAC-8E5F-291B8FB2A1A6}" presName="aSpace" presStyleCnt="0"/>
      <dgm:spPr/>
    </dgm:pt>
    <dgm:pt modelId="{0D197DA0-59DD-4F78-A7A8-FC3C1247780E}" type="pres">
      <dgm:prSet presAssocID="{F539A84F-94B3-4C08-9898-706FDC8A15A8}" presName="aNode" presStyleLbl="fgAcc1" presStyleIdx="2" presStyleCnt="3">
        <dgm:presLayoutVars>
          <dgm:bulletEnabled val="1"/>
        </dgm:presLayoutVars>
      </dgm:prSet>
      <dgm:spPr/>
    </dgm:pt>
    <dgm:pt modelId="{02C63438-3CE8-4DE0-AB7E-1EB4C47F6BEA}" type="pres">
      <dgm:prSet presAssocID="{F539A84F-94B3-4C08-9898-706FDC8A15A8}" presName="aSpace" presStyleCnt="0"/>
      <dgm:spPr/>
    </dgm:pt>
  </dgm:ptLst>
  <dgm:cxnLst>
    <dgm:cxn modelId="{6159E72C-C915-42BD-8B7F-CCD5460EA4F4}" type="presOf" srcId="{F539A84F-94B3-4C08-9898-706FDC8A15A8}" destId="{0D197DA0-59DD-4F78-A7A8-FC3C1247780E}" srcOrd="0" destOrd="0" presId="urn:microsoft.com/office/officeart/2005/8/layout/pyramid2"/>
    <dgm:cxn modelId="{29EFB932-7E5D-4FFE-B458-4EF81C5D94A9}" type="presOf" srcId="{B6C54F42-9CFE-4DAC-8E5F-291B8FB2A1A6}" destId="{31D8FED5-3503-4653-965F-E50CAE12FF8C}" srcOrd="0" destOrd="0" presId="urn:microsoft.com/office/officeart/2005/8/layout/pyramid2"/>
    <dgm:cxn modelId="{CE17DF32-FDE8-4DB4-8B9F-145159ECFF11}" type="presOf" srcId="{008AC97C-2418-40D1-B125-76318F2A6C53}" destId="{E7DA093F-F376-49C1-B47A-ACAF1E5001C9}" srcOrd="0" destOrd="0" presId="urn:microsoft.com/office/officeart/2005/8/layout/pyramid2"/>
    <dgm:cxn modelId="{CF819651-5FAE-4DDF-BDD0-1B6E726E498E}" srcId="{F971D703-35F8-4909-866D-99CC4B3B4E3C}" destId="{B6C54F42-9CFE-4DAC-8E5F-291B8FB2A1A6}" srcOrd="1" destOrd="0" parTransId="{DCEF2C69-7ECA-4CF0-95E9-75C58641FD00}" sibTransId="{2CF4CEBC-D308-4371-BBEA-41E9C4D4FE83}"/>
    <dgm:cxn modelId="{4BCBBFC0-4F2C-4618-A240-6DFD31739197}" srcId="{F971D703-35F8-4909-866D-99CC4B3B4E3C}" destId="{F539A84F-94B3-4C08-9898-706FDC8A15A8}" srcOrd="2" destOrd="0" parTransId="{E1425D38-728A-4AD8-8B49-748848053782}" sibTransId="{776C4DF5-36EC-454D-8BA4-5F7FA7007FF9}"/>
    <dgm:cxn modelId="{7F363FD8-CF8A-4DAA-AE69-BB5D2B09B674}" srcId="{F971D703-35F8-4909-866D-99CC4B3B4E3C}" destId="{008AC97C-2418-40D1-B125-76318F2A6C53}" srcOrd="0" destOrd="0" parTransId="{B8D55D0C-93BF-4BFF-A415-C98035E472F0}" sibTransId="{42E1CE97-E725-45BB-9983-4189C59DF8A3}"/>
    <dgm:cxn modelId="{3D9C68FD-83A8-4771-AA52-9D02A4F6E52F}" type="presOf" srcId="{F971D703-35F8-4909-866D-99CC4B3B4E3C}" destId="{59A3A155-CDF7-48BA-BF36-2BA961BDCB0F}" srcOrd="0" destOrd="0" presId="urn:microsoft.com/office/officeart/2005/8/layout/pyramid2"/>
    <dgm:cxn modelId="{5F3251E8-E25B-40DD-B97E-1DDABEFE4B8D}" type="presParOf" srcId="{59A3A155-CDF7-48BA-BF36-2BA961BDCB0F}" destId="{B8AFA3A3-1EE8-42C4-9DF0-D5C1293AAC28}" srcOrd="0" destOrd="0" presId="urn:microsoft.com/office/officeart/2005/8/layout/pyramid2"/>
    <dgm:cxn modelId="{535654D5-5CF8-4786-A1A8-6CD712FE3AF7}" type="presParOf" srcId="{59A3A155-CDF7-48BA-BF36-2BA961BDCB0F}" destId="{38BC8265-9A98-4153-A26E-B9F4E3F6C688}" srcOrd="1" destOrd="0" presId="urn:microsoft.com/office/officeart/2005/8/layout/pyramid2"/>
    <dgm:cxn modelId="{FAB472EB-CC98-400D-BAE1-474C736282F2}" type="presParOf" srcId="{38BC8265-9A98-4153-A26E-B9F4E3F6C688}" destId="{E7DA093F-F376-49C1-B47A-ACAF1E5001C9}" srcOrd="0" destOrd="0" presId="urn:microsoft.com/office/officeart/2005/8/layout/pyramid2"/>
    <dgm:cxn modelId="{A9887C8C-4BA7-476E-A05C-969F29845036}" type="presParOf" srcId="{38BC8265-9A98-4153-A26E-B9F4E3F6C688}" destId="{E3947BFD-C575-426C-9AE4-1AC2A82208D7}" srcOrd="1" destOrd="0" presId="urn:microsoft.com/office/officeart/2005/8/layout/pyramid2"/>
    <dgm:cxn modelId="{885E27D3-3E8A-4230-A0F7-826BE5AF1ECA}" type="presParOf" srcId="{38BC8265-9A98-4153-A26E-B9F4E3F6C688}" destId="{31D8FED5-3503-4653-965F-E50CAE12FF8C}" srcOrd="2" destOrd="0" presId="urn:microsoft.com/office/officeart/2005/8/layout/pyramid2"/>
    <dgm:cxn modelId="{ABCB782A-F9AA-41EC-A1D3-1D0D5C1FDEE4}" type="presParOf" srcId="{38BC8265-9A98-4153-A26E-B9F4E3F6C688}" destId="{546BDF07-0CB6-4B23-9B30-CB2EF62C90DA}" srcOrd="3" destOrd="0" presId="urn:microsoft.com/office/officeart/2005/8/layout/pyramid2"/>
    <dgm:cxn modelId="{E5009DBE-BC34-4FAB-9302-F7CF10B8B1E1}" type="presParOf" srcId="{38BC8265-9A98-4153-A26E-B9F4E3F6C688}" destId="{0D197DA0-59DD-4F78-A7A8-FC3C1247780E}" srcOrd="4" destOrd="0" presId="urn:microsoft.com/office/officeart/2005/8/layout/pyramid2"/>
    <dgm:cxn modelId="{2B81AFBB-2A62-4BB1-BD42-FA125EA01136}" type="presParOf" srcId="{38BC8265-9A98-4153-A26E-B9F4E3F6C688}" destId="{02C63438-3CE8-4DE0-AB7E-1EB4C47F6BEA}"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5BF21B3-16FB-435C-8703-33CEE42520EF}" type="doc">
      <dgm:prSet loTypeId="urn:microsoft.com/office/officeart/2005/8/layout/vList3#9" loCatId="list" qsTypeId="urn:microsoft.com/office/officeart/2005/8/quickstyle/simple1" qsCatId="simple" csTypeId="urn:microsoft.com/office/officeart/2005/8/colors/accent1_2" csCatId="accent1" phldr="1"/>
      <dgm:spPr/>
    </dgm:pt>
    <dgm:pt modelId="{E5E27A4C-B379-452E-8E28-D8BDF7B2A7A0}">
      <dgm:prSet phldrT="[Text]"/>
      <dgm:spPr/>
      <dgm:t>
        <a:bodyPr/>
        <a:lstStyle/>
        <a:p>
          <a:r>
            <a:rPr lang="en-US" dirty="0">
              <a:solidFill>
                <a:srgbClr val="002060"/>
              </a:solidFill>
            </a:rPr>
            <a:t>Letter of Credit</a:t>
          </a:r>
        </a:p>
      </dgm:t>
    </dgm:pt>
    <dgm:pt modelId="{A734B23F-BBF9-4D41-83DE-7F092616658F}" type="parTrans" cxnId="{1C9C6F8E-5CCC-47DD-9E55-6060A743AACC}">
      <dgm:prSet/>
      <dgm:spPr/>
      <dgm:t>
        <a:bodyPr/>
        <a:lstStyle/>
        <a:p>
          <a:endParaRPr lang="en-US"/>
        </a:p>
      </dgm:t>
    </dgm:pt>
    <dgm:pt modelId="{869CF81B-B375-4B73-B848-2853FFCAF97D}" type="sibTrans" cxnId="{1C9C6F8E-5CCC-47DD-9E55-6060A743AACC}">
      <dgm:prSet/>
      <dgm:spPr/>
      <dgm:t>
        <a:bodyPr/>
        <a:lstStyle/>
        <a:p>
          <a:endParaRPr lang="en-US"/>
        </a:p>
      </dgm:t>
    </dgm:pt>
    <dgm:pt modelId="{9D784CCD-9E21-4C3F-BDDE-4EDC31F35858}" type="pres">
      <dgm:prSet presAssocID="{B5BF21B3-16FB-435C-8703-33CEE42520EF}" presName="linearFlow" presStyleCnt="0">
        <dgm:presLayoutVars>
          <dgm:dir/>
          <dgm:resizeHandles val="exact"/>
        </dgm:presLayoutVars>
      </dgm:prSet>
      <dgm:spPr/>
    </dgm:pt>
    <dgm:pt modelId="{327800E5-FF81-4414-A08B-F93A02415700}" type="pres">
      <dgm:prSet presAssocID="{E5E27A4C-B379-452E-8E28-D8BDF7B2A7A0}" presName="composite" presStyleCnt="0"/>
      <dgm:spPr/>
    </dgm:pt>
    <dgm:pt modelId="{C4331457-5047-42DC-BD29-A3B4FF6DBCC7}" type="pres">
      <dgm:prSet presAssocID="{E5E27A4C-B379-452E-8E28-D8BDF7B2A7A0}" presName="imgShp" presStyleLbl="fgImgPlace1" presStyleIdx="0" presStyleCnt="1"/>
      <dgm:spPr/>
    </dgm:pt>
    <dgm:pt modelId="{B3BAFF93-92A5-4CD8-979D-68EF50EF44F0}" type="pres">
      <dgm:prSet presAssocID="{E5E27A4C-B379-452E-8E28-D8BDF7B2A7A0}" presName="txShp" presStyleLbl="node1" presStyleIdx="0" presStyleCnt="1" custLinFactNeighborX="-97" custLinFactNeighborY="-268">
        <dgm:presLayoutVars>
          <dgm:bulletEnabled val="1"/>
        </dgm:presLayoutVars>
      </dgm:prSet>
      <dgm:spPr/>
    </dgm:pt>
  </dgm:ptLst>
  <dgm:cxnLst>
    <dgm:cxn modelId="{1C9C6F8E-5CCC-47DD-9E55-6060A743AACC}" srcId="{B5BF21B3-16FB-435C-8703-33CEE42520EF}" destId="{E5E27A4C-B379-452E-8E28-D8BDF7B2A7A0}" srcOrd="0" destOrd="0" parTransId="{A734B23F-BBF9-4D41-83DE-7F092616658F}" sibTransId="{869CF81B-B375-4B73-B848-2853FFCAF97D}"/>
    <dgm:cxn modelId="{E91130BF-89D7-4DDE-AF12-6FF7039D354F}" type="presOf" srcId="{E5E27A4C-B379-452E-8E28-D8BDF7B2A7A0}" destId="{B3BAFF93-92A5-4CD8-979D-68EF50EF44F0}" srcOrd="0" destOrd="0" presId="urn:microsoft.com/office/officeart/2005/8/layout/vList3#9"/>
    <dgm:cxn modelId="{C44D68F8-3689-4B56-83EB-565B5BD04D81}" type="presOf" srcId="{B5BF21B3-16FB-435C-8703-33CEE42520EF}" destId="{9D784CCD-9E21-4C3F-BDDE-4EDC31F35858}" srcOrd="0" destOrd="0" presId="urn:microsoft.com/office/officeart/2005/8/layout/vList3#9"/>
    <dgm:cxn modelId="{1209123E-66AF-46A7-A03D-5327A05DC640}" type="presParOf" srcId="{9D784CCD-9E21-4C3F-BDDE-4EDC31F35858}" destId="{327800E5-FF81-4414-A08B-F93A02415700}" srcOrd="0" destOrd="0" presId="urn:microsoft.com/office/officeart/2005/8/layout/vList3#9"/>
    <dgm:cxn modelId="{EEFB4301-BF82-412C-A908-55EFC1B45854}" type="presParOf" srcId="{327800E5-FF81-4414-A08B-F93A02415700}" destId="{C4331457-5047-42DC-BD29-A3B4FF6DBCC7}" srcOrd="0" destOrd="0" presId="urn:microsoft.com/office/officeart/2005/8/layout/vList3#9"/>
    <dgm:cxn modelId="{2DE8F4F3-08F8-4597-9FDD-B4E2BBEB5245}" type="presParOf" srcId="{327800E5-FF81-4414-A08B-F93A02415700}" destId="{B3BAFF93-92A5-4CD8-979D-68EF50EF44F0}" srcOrd="1" destOrd="0" presId="urn:microsoft.com/office/officeart/2005/8/layout/vList3#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B259D5-0190-4D34-964E-A3D9642FB4B9}"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en-US"/>
        </a:p>
      </dgm:t>
    </dgm:pt>
    <dgm:pt modelId="{63333D40-4588-4624-B372-30883D76FE7C}">
      <dgm:prSet phldrT="[Text]"/>
      <dgm:spPr/>
      <dgm:t>
        <a:bodyPr/>
        <a:lstStyle/>
        <a:p>
          <a:r>
            <a:rPr lang="en-US" u="sng"/>
            <a:t>Priority</a:t>
          </a:r>
          <a:endParaRPr lang="en-US" u="sng" dirty="0"/>
        </a:p>
      </dgm:t>
    </dgm:pt>
    <dgm:pt modelId="{1FFBEE3F-38CE-413A-8DEA-6C9C8816894D}" type="parTrans" cxnId="{23289744-6BCF-4AD0-808A-252FE90B0EEF}">
      <dgm:prSet/>
      <dgm:spPr/>
      <dgm:t>
        <a:bodyPr/>
        <a:lstStyle/>
        <a:p>
          <a:endParaRPr lang="en-US"/>
        </a:p>
      </dgm:t>
    </dgm:pt>
    <dgm:pt modelId="{B23726F6-89D1-4DFD-BC4E-AED4B9BA9B65}" type="sibTrans" cxnId="{23289744-6BCF-4AD0-808A-252FE90B0EEF}">
      <dgm:prSet/>
      <dgm:spPr/>
      <dgm:t>
        <a:bodyPr/>
        <a:lstStyle/>
        <a:p>
          <a:endParaRPr lang="en-US"/>
        </a:p>
      </dgm:t>
    </dgm:pt>
    <dgm:pt modelId="{DDC04557-20AB-4259-A7F5-415102A8B11E}">
      <dgm:prSet phldrT="[Text]"/>
      <dgm:spPr/>
      <dgm:t>
        <a:bodyPr/>
        <a:lstStyle/>
        <a:p>
          <a:r>
            <a:rPr lang="en-US"/>
            <a:t>Agriculture</a:t>
          </a:r>
          <a:endParaRPr lang="en-US" dirty="0"/>
        </a:p>
      </dgm:t>
    </dgm:pt>
    <dgm:pt modelId="{34F6CC50-ED55-43DD-8842-8D88C6577A70}" type="parTrans" cxnId="{B42BD6CB-6345-4085-9E7C-A86C4858E9B9}">
      <dgm:prSet/>
      <dgm:spPr/>
      <dgm:t>
        <a:bodyPr/>
        <a:lstStyle/>
        <a:p>
          <a:endParaRPr lang="en-US"/>
        </a:p>
      </dgm:t>
    </dgm:pt>
    <dgm:pt modelId="{0738205E-7E8E-42E9-A529-5B55E3BBDED0}" type="sibTrans" cxnId="{B42BD6CB-6345-4085-9E7C-A86C4858E9B9}">
      <dgm:prSet/>
      <dgm:spPr/>
      <dgm:t>
        <a:bodyPr/>
        <a:lstStyle/>
        <a:p>
          <a:endParaRPr lang="en-US"/>
        </a:p>
      </dgm:t>
    </dgm:pt>
    <dgm:pt modelId="{9D2E3857-94C5-46CD-A4D4-14E0515EB3F8}">
      <dgm:prSet phldrT="[Text]"/>
      <dgm:spPr/>
      <dgm:t>
        <a:bodyPr/>
        <a:lstStyle/>
        <a:p>
          <a:r>
            <a:rPr lang="en-US"/>
            <a:t>Education</a:t>
          </a:r>
          <a:endParaRPr lang="en-US" dirty="0"/>
        </a:p>
      </dgm:t>
    </dgm:pt>
    <dgm:pt modelId="{62837FFE-841A-484C-BFE3-A0DCF9CBC978}" type="parTrans" cxnId="{61F06FE7-1B44-4EFD-B70D-B3AF2E973E13}">
      <dgm:prSet/>
      <dgm:spPr/>
      <dgm:t>
        <a:bodyPr/>
        <a:lstStyle/>
        <a:p>
          <a:endParaRPr lang="en-US"/>
        </a:p>
      </dgm:t>
    </dgm:pt>
    <dgm:pt modelId="{1D55466A-C305-4EC1-BEBF-ABD8DC74D321}" type="sibTrans" cxnId="{61F06FE7-1B44-4EFD-B70D-B3AF2E973E13}">
      <dgm:prSet/>
      <dgm:spPr/>
      <dgm:t>
        <a:bodyPr/>
        <a:lstStyle/>
        <a:p>
          <a:endParaRPr lang="en-US"/>
        </a:p>
      </dgm:t>
    </dgm:pt>
    <dgm:pt modelId="{1FED949C-D719-415D-B074-C83680FF3A7C}">
      <dgm:prSet phldrT="[Text]"/>
      <dgm:spPr/>
      <dgm:t>
        <a:bodyPr/>
        <a:lstStyle/>
        <a:p>
          <a:r>
            <a:rPr lang="en-US" u="sng" dirty="0">
              <a:solidFill>
                <a:srgbClr val="002060"/>
              </a:solidFill>
            </a:rPr>
            <a:t>Non Priority</a:t>
          </a:r>
        </a:p>
      </dgm:t>
    </dgm:pt>
    <dgm:pt modelId="{97E169A7-3C64-4951-9348-A804302F9BA3}" type="parTrans" cxnId="{C7CEB3D7-F06E-4F43-9D5B-2A13EAAAE5BA}">
      <dgm:prSet/>
      <dgm:spPr/>
      <dgm:t>
        <a:bodyPr/>
        <a:lstStyle/>
        <a:p>
          <a:endParaRPr lang="en-US"/>
        </a:p>
      </dgm:t>
    </dgm:pt>
    <dgm:pt modelId="{26997030-DA57-4F12-BE49-8DF7B12A70B2}" type="sibTrans" cxnId="{C7CEB3D7-F06E-4F43-9D5B-2A13EAAAE5BA}">
      <dgm:prSet/>
      <dgm:spPr/>
      <dgm:t>
        <a:bodyPr/>
        <a:lstStyle/>
        <a:p>
          <a:endParaRPr lang="en-US"/>
        </a:p>
      </dgm:t>
    </dgm:pt>
    <dgm:pt modelId="{013E813C-1277-446B-8C2F-98AC00EF2BBD}">
      <dgm:prSet phldrT="[Text]"/>
      <dgm:spPr/>
      <dgm:t>
        <a:bodyPr/>
        <a:lstStyle/>
        <a:p>
          <a:r>
            <a:rPr lang="en-US" dirty="0">
              <a:solidFill>
                <a:srgbClr val="002060"/>
              </a:solidFill>
            </a:rPr>
            <a:t>Sectors other than priority are covered under non priority sector</a:t>
          </a:r>
        </a:p>
      </dgm:t>
    </dgm:pt>
    <dgm:pt modelId="{FAF41893-6BF4-4E5D-AD79-EB07231715C5}" type="parTrans" cxnId="{AAF36A09-A141-43AB-805C-12700C86224F}">
      <dgm:prSet/>
      <dgm:spPr/>
      <dgm:t>
        <a:bodyPr/>
        <a:lstStyle/>
        <a:p>
          <a:endParaRPr lang="en-US"/>
        </a:p>
      </dgm:t>
    </dgm:pt>
    <dgm:pt modelId="{4D44BEC5-3A77-48E5-983B-893E4FC75501}" type="sibTrans" cxnId="{AAF36A09-A141-43AB-805C-12700C86224F}">
      <dgm:prSet/>
      <dgm:spPr/>
      <dgm:t>
        <a:bodyPr/>
        <a:lstStyle/>
        <a:p>
          <a:endParaRPr lang="en-US"/>
        </a:p>
      </dgm:t>
    </dgm:pt>
    <dgm:pt modelId="{375E1E53-1FDD-4129-ACFC-0AA15E95654D}">
      <dgm:prSet phldrT="[Text]"/>
      <dgm:spPr/>
      <dgm:t>
        <a:bodyPr/>
        <a:lstStyle/>
        <a:p>
          <a:r>
            <a:rPr lang="en-US"/>
            <a:t>Others</a:t>
          </a:r>
          <a:endParaRPr lang="en-US" dirty="0"/>
        </a:p>
      </dgm:t>
    </dgm:pt>
    <dgm:pt modelId="{0F78914A-F14A-45C9-A797-FCBDBFE6B3A1}" type="parTrans" cxnId="{E9EAF55A-D1E5-44E9-9FFB-7E4DFC5FA6FD}">
      <dgm:prSet/>
      <dgm:spPr/>
      <dgm:t>
        <a:bodyPr/>
        <a:lstStyle/>
        <a:p>
          <a:endParaRPr lang="en-US"/>
        </a:p>
      </dgm:t>
    </dgm:pt>
    <dgm:pt modelId="{7C6FF5DA-9117-4FCC-B7DC-CDC3199F65B7}" type="sibTrans" cxnId="{E9EAF55A-D1E5-44E9-9FFB-7E4DFC5FA6FD}">
      <dgm:prSet/>
      <dgm:spPr/>
      <dgm:t>
        <a:bodyPr/>
        <a:lstStyle/>
        <a:p>
          <a:endParaRPr lang="en-US"/>
        </a:p>
      </dgm:t>
    </dgm:pt>
    <dgm:pt modelId="{8DE55A5C-D55A-4F65-966A-F9D7A0E70F1D}">
      <dgm:prSet phldrT="[Text]"/>
      <dgm:spPr/>
      <dgm:t>
        <a:bodyPr/>
        <a:lstStyle/>
        <a:p>
          <a:r>
            <a:rPr lang="en-US"/>
            <a:t>Housing</a:t>
          </a:r>
          <a:endParaRPr lang="en-US" dirty="0"/>
        </a:p>
      </dgm:t>
    </dgm:pt>
    <dgm:pt modelId="{059055C8-477B-45DE-BBAB-03AF4048C300}" type="parTrans" cxnId="{7933B9A3-0E19-4A81-B763-9C565B2FFA8F}">
      <dgm:prSet/>
      <dgm:spPr/>
      <dgm:t>
        <a:bodyPr/>
        <a:lstStyle/>
        <a:p>
          <a:endParaRPr lang="en-US"/>
        </a:p>
      </dgm:t>
    </dgm:pt>
    <dgm:pt modelId="{07EA60FF-D1A8-4D0A-A159-19CAB89922B4}" type="sibTrans" cxnId="{7933B9A3-0E19-4A81-B763-9C565B2FFA8F}">
      <dgm:prSet/>
      <dgm:spPr/>
      <dgm:t>
        <a:bodyPr/>
        <a:lstStyle/>
        <a:p>
          <a:endParaRPr lang="en-US"/>
        </a:p>
      </dgm:t>
    </dgm:pt>
    <dgm:pt modelId="{0EF6DDC9-2FFA-41D9-BDB3-DD8DF8A22C53}">
      <dgm:prSet phldrT="[Text]"/>
      <dgm:spPr/>
      <dgm:t>
        <a:bodyPr/>
        <a:lstStyle/>
        <a:p>
          <a:r>
            <a:rPr lang="en-US"/>
            <a:t>Export credits</a:t>
          </a:r>
          <a:endParaRPr lang="en-US" dirty="0"/>
        </a:p>
      </dgm:t>
    </dgm:pt>
    <dgm:pt modelId="{EEB6AC35-5002-4D10-8AE3-87D686A88ACD}" type="parTrans" cxnId="{253F33AA-9DD9-4BE0-A4FD-B1E6E5CCAFF7}">
      <dgm:prSet/>
      <dgm:spPr/>
      <dgm:t>
        <a:bodyPr/>
        <a:lstStyle/>
        <a:p>
          <a:endParaRPr lang="en-US"/>
        </a:p>
      </dgm:t>
    </dgm:pt>
    <dgm:pt modelId="{E6F6DF50-ADC9-450E-A2CA-1F0907081616}" type="sibTrans" cxnId="{253F33AA-9DD9-4BE0-A4FD-B1E6E5CCAFF7}">
      <dgm:prSet/>
      <dgm:spPr/>
      <dgm:t>
        <a:bodyPr/>
        <a:lstStyle/>
        <a:p>
          <a:endParaRPr lang="en-US"/>
        </a:p>
      </dgm:t>
    </dgm:pt>
    <dgm:pt modelId="{EFEB4411-9975-4C4E-BCAD-395BC9AEF139}">
      <dgm:prSet phldrT="[Text]"/>
      <dgm:spPr/>
      <dgm:t>
        <a:bodyPr/>
        <a:lstStyle/>
        <a:p>
          <a:r>
            <a:rPr lang="en-US"/>
            <a:t>MSME</a:t>
          </a:r>
          <a:endParaRPr lang="en-US" dirty="0"/>
        </a:p>
      </dgm:t>
    </dgm:pt>
    <dgm:pt modelId="{780FCA40-7B93-4254-B207-2DBFBDACCEAD}" type="parTrans" cxnId="{0B6B8351-5982-423E-A615-92F62891A2A6}">
      <dgm:prSet/>
      <dgm:spPr/>
      <dgm:t>
        <a:bodyPr/>
        <a:lstStyle/>
        <a:p>
          <a:endParaRPr lang="en-US"/>
        </a:p>
      </dgm:t>
    </dgm:pt>
    <dgm:pt modelId="{683F5A1C-D90B-4B77-BF22-CE2104AD602B}" type="sibTrans" cxnId="{0B6B8351-5982-423E-A615-92F62891A2A6}">
      <dgm:prSet/>
      <dgm:spPr/>
      <dgm:t>
        <a:bodyPr/>
        <a:lstStyle/>
        <a:p>
          <a:endParaRPr lang="en-US"/>
        </a:p>
      </dgm:t>
    </dgm:pt>
    <dgm:pt modelId="{184C2899-F866-4544-A054-402FC2872A2E}">
      <dgm:prSet phldrT="[Text]"/>
      <dgm:spPr/>
      <dgm:t>
        <a:bodyPr/>
        <a:lstStyle/>
        <a:p>
          <a:r>
            <a:rPr lang="en-US"/>
            <a:t>Social Infrastructure</a:t>
          </a:r>
          <a:endParaRPr lang="en-US" dirty="0"/>
        </a:p>
      </dgm:t>
    </dgm:pt>
    <dgm:pt modelId="{5635CFC7-DB50-4464-8A43-D35F7BF7AC4A}" type="parTrans" cxnId="{A37530F8-B7EE-44F5-A3D3-492A9E4FF1C2}">
      <dgm:prSet/>
      <dgm:spPr/>
      <dgm:t>
        <a:bodyPr/>
        <a:lstStyle/>
        <a:p>
          <a:endParaRPr lang="en-US"/>
        </a:p>
      </dgm:t>
    </dgm:pt>
    <dgm:pt modelId="{E7B70E3F-9C86-4EEA-BD10-DE125790968A}" type="sibTrans" cxnId="{A37530F8-B7EE-44F5-A3D3-492A9E4FF1C2}">
      <dgm:prSet/>
      <dgm:spPr/>
      <dgm:t>
        <a:bodyPr/>
        <a:lstStyle/>
        <a:p>
          <a:endParaRPr lang="en-US"/>
        </a:p>
      </dgm:t>
    </dgm:pt>
    <dgm:pt modelId="{7A5871C8-5BBA-4E5C-8779-DDA613BAB8C9}">
      <dgm:prSet phldrT="[Text]"/>
      <dgm:spPr/>
      <dgm:t>
        <a:bodyPr/>
        <a:lstStyle/>
        <a:p>
          <a:r>
            <a:rPr lang="en-US"/>
            <a:t>Renewable energy</a:t>
          </a:r>
          <a:endParaRPr lang="en-US" dirty="0"/>
        </a:p>
      </dgm:t>
    </dgm:pt>
    <dgm:pt modelId="{4EA7F4B3-8ED8-414B-9FB3-F71EAB22DADD}" type="parTrans" cxnId="{D8DB7295-8781-47E5-B7DD-864852B3CF01}">
      <dgm:prSet/>
      <dgm:spPr/>
      <dgm:t>
        <a:bodyPr/>
        <a:lstStyle/>
        <a:p>
          <a:endParaRPr lang="en-US"/>
        </a:p>
      </dgm:t>
    </dgm:pt>
    <dgm:pt modelId="{B7FEE49B-EAA2-4951-B84C-7F652F3CC4B5}" type="sibTrans" cxnId="{D8DB7295-8781-47E5-B7DD-864852B3CF01}">
      <dgm:prSet/>
      <dgm:spPr/>
      <dgm:t>
        <a:bodyPr/>
        <a:lstStyle/>
        <a:p>
          <a:endParaRPr lang="en-US"/>
        </a:p>
      </dgm:t>
    </dgm:pt>
    <dgm:pt modelId="{25E71D9D-4F8A-4DFC-9BC1-88A7D7FDF0F0}" type="pres">
      <dgm:prSet presAssocID="{D9B259D5-0190-4D34-964E-A3D9642FB4B9}" presName="Name0" presStyleCnt="0">
        <dgm:presLayoutVars>
          <dgm:dir/>
          <dgm:resizeHandles val="exact"/>
        </dgm:presLayoutVars>
      </dgm:prSet>
      <dgm:spPr/>
    </dgm:pt>
    <dgm:pt modelId="{98639D12-9D4D-4167-9FF2-FA23B50C6B4D}" type="pres">
      <dgm:prSet presAssocID="{63333D40-4588-4624-B372-30883D76FE7C}" presName="node" presStyleLbl="node1" presStyleIdx="0" presStyleCnt="2" custLinFactX="-18240" custLinFactNeighborX="-100000" custLinFactNeighborY="6065">
        <dgm:presLayoutVars>
          <dgm:bulletEnabled val="1"/>
        </dgm:presLayoutVars>
      </dgm:prSet>
      <dgm:spPr/>
    </dgm:pt>
    <dgm:pt modelId="{F555CC75-919B-41C5-9000-54BC26AA07BD}" type="pres">
      <dgm:prSet presAssocID="{B23726F6-89D1-4DFD-BC4E-AED4B9BA9B65}" presName="sibTrans" presStyleCnt="0"/>
      <dgm:spPr/>
    </dgm:pt>
    <dgm:pt modelId="{2AF07E51-7D64-4518-8A07-112A70102C43}" type="pres">
      <dgm:prSet presAssocID="{1FED949C-D719-415D-B074-C83680FF3A7C}" presName="node" presStyleLbl="node1" presStyleIdx="1" presStyleCnt="2">
        <dgm:presLayoutVars>
          <dgm:bulletEnabled val="1"/>
        </dgm:presLayoutVars>
      </dgm:prSet>
      <dgm:spPr/>
    </dgm:pt>
  </dgm:ptLst>
  <dgm:cxnLst>
    <dgm:cxn modelId="{AAF36A09-A141-43AB-805C-12700C86224F}" srcId="{1FED949C-D719-415D-B074-C83680FF3A7C}" destId="{013E813C-1277-446B-8C2F-98AC00EF2BBD}" srcOrd="0" destOrd="0" parTransId="{FAF41893-6BF4-4E5D-AD79-EB07231715C5}" sibTransId="{4D44BEC5-3A77-48E5-983B-893E4FC75501}"/>
    <dgm:cxn modelId="{55D4471A-73C4-41B2-B65F-F596095E73AC}" type="presOf" srcId="{8DE55A5C-D55A-4F65-966A-F9D7A0E70F1D}" destId="{98639D12-9D4D-4167-9FF2-FA23B50C6B4D}" srcOrd="0" destOrd="3" presId="urn:microsoft.com/office/officeart/2005/8/layout/hList6"/>
    <dgm:cxn modelId="{06C92628-F0DF-42CF-9457-169423DEF1FF}" type="presOf" srcId="{013E813C-1277-446B-8C2F-98AC00EF2BBD}" destId="{2AF07E51-7D64-4518-8A07-112A70102C43}" srcOrd="0" destOrd="1" presId="urn:microsoft.com/office/officeart/2005/8/layout/hList6"/>
    <dgm:cxn modelId="{AC5C9A5E-CC29-4067-A772-9397B0A373F4}" type="presOf" srcId="{63333D40-4588-4624-B372-30883D76FE7C}" destId="{98639D12-9D4D-4167-9FF2-FA23B50C6B4D}" srcOrd="0" destOrd="0" presId="urn:microsoft.com/office/officeart/2005/8/layout/hList6"/>
    <dgm:cxn modelId="{DEEA3F44-B2A6-4BDD-88BD-A64C0171E6BD}" type="presOf" srcId="{DDC04557-20AB-4259-A7F5-415102A8B11E}" destId="{98639D12-9D4D-4167-9FF2-FA23B50C6B4D}" srcOrd="0" destOrd="1" presId="urn:microsoft.com/office/officeart/2005/8/layout/hList6"/>
    <dgm:cxn modelId="{23289744-6BCF-4AD0-808A-252FE90B0EEF}" srcId="{D9B259D5-0190-4D34-964E-A3D9642FB4B9}" destId="{63333D40-4588-4624-B372-30883D76FE7C}" srcOrd="0" destOrd="0" parTransId="{1FFBEE3F-38CE-413A-8DEA-6C9C8816894D}" sibTransId="{B23726F6-89D1-4DFD-BC4E-AED4B9BA9B65}"/>
    <dgm:cxn modelId="{2529A750-83A3-4839-AD23-2EE99A029E46}" type="presOf" srcId="{184C2899-F866-4544-A054-402FC2872A2E}" destId="{98639D12-9D4D-4167-9FF2-FA23B50C6B4D}" srcOrd="0" destOrd="6" presId="urn:microsoft.com/office/officeart/2005/8/layout/hList6"/>
    <dgm:cxn modelId="{0B6B8351-5982-423E-A615-92F62891A2A6}" srcId="{63333D40-4588-4624-B372-30883D76FE7C}" destId="{EFEB4411-9975-4C4E-BCAD-395BC9AEF139}" srcOrd="4" destOrd="0" parTransId="{780FCA40-7B93-4254-B207-2DBFBDACCEAD}" sibTransId="{683F5A1C-D90B-4B77-BF22-CE2104AD602B}"/>
    <dgm:cxn modelId="{E9EAF55A-D1E5-44E9-9FFB-7E4DFC5FA6FD}" srcId="{63333D40-4588-4624-B372-30883D76FE7C}" destId="{375E1E53-1FDD-4129-ACFC-0AA15E95654D}" srcOrd="7" destOrd="0" parTransId="{0F78914A-F14A-45C9-A797-FCBDBFE6B3A1}" sibTransId="{7C6FF5DA-9117-4FCC-B7DC-CDC3199F65B7}"/>
    <dgm:cxn modelId="{D8DB7295-8781-47E5-B7DD-864852B3CF01}" srcId="{63333D40-4588-4624-B372-30883D76FE7C}" destId="{7A5871C8-5BBA-4E5C-8779-DDA613BAB8C9}" srcOrd="6" destOrd="0" parTransId="{4EA7F4B3-8ED8-414B-9FB3-F71EAB22DADD}" sibTransId="{B7FEE49B-EAA2-4951-B84C-7F652F3CC4B5}"/>
    <dgm:cxn modelId="{BD7F059F-2D2A-43BC-B5E9-494BD8EA6F5A}" type="presOf" srcId="{375E1E53-1FDD-4129-ACFC-0AA15E95654D}" destId="{98639D12-9D4D-4167-9FF2-FA23B50C6B4D}" srcOrd="0" destOrd="8" presId="urn:microsoft.com/office/officeart/2005/8/layout/hList6"/>
    <dgm:cxn modelId="{7933B9A3-0E19-4A81-B763-9C565B2FFA8F}" srcId="{63333D40-4588-4624-B372-30883D76FE7C}" destId="{8DE55A5C-D55A-4F65-966A-F9D7A0E70F1D}" srcOrd="2" destOrd="0" parTransId="{059055C8-477B-45DE-BBAB-03AF4048C300}" sibTransId="{07EA60FF-D1A8-4D0A-A159-19CAB89922B4}"/>
    <dgm:cxn modelId="{D32EE6A5-F34D-4983-8927-F7EAA37952C4}" type="presOf" srcId="{0EF6DDC9-2FFA-41D9-BDB3-DD8DF8A22C53}" destId="{98639D12-9D4D-4167-9FF2-FA23B50C6B4D}" srcOrd="0" destOrd="4" presId="urn:microsoft.com/office/officeart/2005/8/layout/hList6"/>
    <dgm:cxn modelId="{253F33AA-9DD9-4BE0-A4FD-B1E6E5CCAFF7}" srcId="{63333D40-4588-4624-B372-30883D76FE7C}" destId="{0EF6DDC9-2FFA-41D9-BDB3-DD8DF8A22C53}" srcOrd="3" destOrd="0" parTransId="{EEB6AC35-5002-4D10-8AE3-87D686A88ACD}" sibTransId="{E6F6DF50-ADC9-450E-A2CA-1F0907081616}"/>
    <dgm:cxn modelId="{E122AFAA-299E-4BFB-9DF7-211BB15F99C6}" type="presOf" srcId="{D9B259D5-0190-4D34-964E-A3D9642FB4B9}" destId="{25E71D9D-4F8A-4DFC-9BC1-88A7D7FDF0F0}" srcOrd="0" destOrd="0" presId="urn:microsoft.com/office/officeart/2005/8/layout/hList6"/>
    <dgm:cxn modelId="{3FBE58CA-4095-409F-8D64-C09F1B4688A2}" type="presOf" srcId="{7A5871C8-5BBA-4E5C-8779-DDA613BAB8C9}" destId="{98639D12-9D4D-4167-9FF2-FA23B50C6B4D}" srcOrd="0" destOrd="7" presId="urn:microsoft.com/office/officeart/2005/8/layout/hList6"/>
    <dgm:cxn modelId="{130B55CB-8C67-4E28-AC44-61E743044790}" type="presOf" srcId="{1FED949C-D719-415D-B074-C83680FF3A7C}" destId="{2AF07E51-7D64-4518-8A07-112A70102C43}" srcOrd="0" destOrd="0" presId="urn:microsoft.com/office/officeart/2005/8/layout/hList6"/>
    <dgm:cxn modelId="{B42BD6CB-6345-4085-9E7C-A86C4858E9B9}" srcId="{63333D40-4588-4624-B372-30883D76FE7C}" destId="{DDC04557-20AB-4259-A7F5-415102A8B11E}" srcOrd="0" destOrd="0" parTransId="{34F6CC50-ED55-43DD-8842-8D88C6577A70}" sibTransId="{0738205E-7E8E-42E9-A529-5B55E3BBDED0}"/>
    <dgm:cxn modelId="{C7CEB3D7-F06E-4F43-9D5B-2A13EAAAE5BA}" srcId="{D9B259D5-0190-4D34-964E-A3D9642FB4B9}" destId="{1FED949C-D719-415D-B074-C83680FF3A7C}" srcOrd="1" destOrd="0" parTransId="{97E169A7-3C64-4951-9348-A804302F9BA3}" sibTransId="{26997030-DA57-4F12-BE49-8DF7B12A70B2}"/>
    <dgm:cxn modelId="{9F0A09E2-8824-4AEC-924E-2D1E8F9E8157}" type="presOf" srcId="{9D2E3857-94C5-46CD-A4D4-14E0515EB3F8}" destId="{98639D12-9D4D-4167-9FF2-FA23B50C6B4D}" srcOrd="0" destOrd="2" presId="urn:microsoft.com/office/officeart/2005/8/layout/hList6"/>
    <dgm:cxn modelId="{35CC31E7-10D9-4CB8-8759-BAC38A03D5E8}" type="presOf" srcId="{EFEB4411-9975-4C4E-BCAD-395BC9AEF139}" destId="{98639D12-9D4D-4167-9FF2-FA23B50C6B4D}" srcOrd="0" destOrd="5" presId="urn:microsoft.com/office/officeart/2005/8/layout/hList6"/>
    <dgm:cxn modelId="{61F06FE7-1B44-4EFD-B70D-B3AF2E973E13}" srcId="{63333D40-4588-4624-B372-30883D76FE7C}" destId="{9D2E3857-94C5-46CD-A4D4-14E0515EB3F8}" srcOrd="1" destOrd="0" parTransId="{62837FFE-841A-484C-BFE3-A0DCF9CBC978}" sibTransId="{1D55466A-C305-4EC1-BEBF-ABD8DC74D321}"/>
    <dgm:cxn modelId="{A37530F8-B7EE-44F5-A3D3-492A9E4FF1C2}" srcId="{63333D40-4588-4624-B372-30883D76FE7C}" destId="{184C2899-F866-4544-A054-402FC2872A2E}" srcOrd="5" destOrd="0" parTransId="{5635CFC7-DB50-4464-8A43-D35F7BF7AC4A}" sibTransId="{E7B70E3F-9C86-4EEA-BD10-DE125790968A}"/>
    <dgm:cxn modelId="{352A3E46-1E45-4023-90F4-273365163AB0}" type="presParOf" srcId="{25E71D9D-4F8A-4DFC-9BC1-88A7D7FDF0F0}" destId="{98639D12-9D4D-4167-9FF2-FA23B50C6B4D}" srcOrd="0" destOrd="0" presId="urn:microsoft.com/office/officeart/2005/8/layout/hList6"/>
    <dgm:cxn modelId="{CA1739CA-59AE-4D40-A26C-75B75BF86D80}" type="presParOf" srcId="{25E71D9D-4F8A-4DFC-9BC1-88A7D7FDF0F0}" destId="{F555CC75-919B-41C5-9000-54BC26AA07BD}" srcOrd="1" destOrd="0" presId="urn:microsoft.com/office/officeart/2005/8/layout/hList6"/>
    <dgm:cxn modelId="{9212F6A1-C18E-49A2-B9A9-46B69865E752}" type="presParOf" srcId="{25E71D9D-4F8A-4DFC-9BC1-88A7D7FDF0F0}" destId="{2AF07E51-7D64-4518-8A07-112A70102C43}"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339066-EF96-4A48-A1B0-2973D6E49E3A}" type="doc">
      <dgm:prSet loTypeId="urn:microsoft.com/office/officeart/2005/8/layout/hierarchy1" loCatId="hierarchy" qsTypeId="urn:microsoft.com/office/officeart/2005/8/quickstyle/simple1" qsCatId="simple" csTypeId="urn:microsoft.com/office/officeart/2005/8/colors/accent2_3" csCatId="accent2" phldr="1"/>
      <dgm:spPr/>
      <dgm:t>
        <a:bodyPr/>
        <a:lstStyle/>
        <a:p>
          <a:endParaRPr lang="en-US"/>
        </a:p>
      </dgm:t>
    </dgm:pt>
    <dgm:pt modelId="{8ECE76AA-683B-46E4-BE55-BBA4C95C76F0}">
      <dgm:prSet phldrT="[Text]" custT="1"/>
      <dgm:spPr/>
      <dgm:t>
        <a:bodyPr/>
        <a:lstStyle/>
        <a:p>
          <a:r>
            <a:rPr lang="en-US" sz="2400"/>
            <a:t>Security Wise classification</a:t>
          </a:r>
          <a:endParaRPr lang="en-US" sz="2400" dirty="0"/>
        </a:p>
      </dgm:t>
    </dgm:pt>
    <dgm:pt modelId="{1642EECE-D990-44A4-93F8-44F104893E23}" type="parTrans" cxnId="{AD8CAABD-985B-4A0D-BED2-D024A8F43575}">
      <dgm:prSet/>
      <dgm:spPr/>
      <dgm:t>
        <a:bodyPr/>
        <a:lstStyle/>
        <a:p>
          <a:endParaRPr lang="en-US"/>
        </a:p>
      </dgm:t>
    </dgm:pt>
    <dgm:pt modelId="{6E788C93-6F48-4A88-B4B9-DE0425446B10}" type="sibTrans" cxnId="{AD8CAABD-985B-4A0D-BED2-D024A8F43575}">
      <dgm:prSet/>
      <dgm:spPr/>
      <dgm:t>
        <a:bodyPr/>
        <a:lstStyle/>
        <a:p>
          <a:endParaRPr lang="en-US"/>
        </a:p>
      </dgm:t>
    </dgm:pt>
    <dgm:pt modelId="{F47079B2-B01A-40A4-86AD-BFF7D9155EA0}">
      <dgm:prSet phldrT="[Text]" custT="1"/>
      <dgm:spPr/>
      <dgm:t>
        <a:bodyPr/>
        <a:lstStyle/>
        <a:p>
          <a:r>
            <a:rPr lang="en-US" sz="2400"/>
            <a:t>Secured- by tangible assets</a:t>
          </a:r>
          <a:endParaRPr lang="en-US" sz="2400" dirty="0"/>
        </a:p>
      </dgm:t>
    </dgm:pt>
    <dgm:pt modelId="{869554E2-64D4-4F52-915B-7DBFD28F73A0}" type="parTrans" cxnId="{AF23F18F-4D9E-4A24-8F87-1F409C043278}">
      <dgm:prSet/>
      <dgm:spPr/>
      <dgm:t>
        <a:bodyPr/>
        <a:lstStyle/>
        <a:p>
          <a:endParaRPr lang="en-US"/>
        </a:p>
      </dgm:t>
    </dgm:pt>
    <dgm:pt modelId="{E2ED3E86-484A-4684-AA9F-A949AC86CE4B}" type="sibTrans" cxnId="{AF23F18F-4D9E-4A24-8F87-1F409C043278}">
      <dgm:prSet/>
      <dgm:spPr/>
      <dgm:t>
        <a:bodyPr/>
        <a:lstStyle/>
        <a:p>
          <a:endParaRPr lang="en-US"/>
        </a:p>
      </dgm:t>
    </dgm:pt>
    <dgm:pt modelId="{E8D2BE51-F210-4DD3-9FEF-3E1F9B3B35CF}">
      <dgm:prSet phldrT="[Text]" custT="1"/>
      <dgm:spPr/>
      <dgm:t>
        <a:bodyPr/>
        <a:lstStyle/>
        <a:p>
          <a:r>
            <a:rPr lang="en-US" sz="2400"/>
            <a:t>Unsecured</a:t>
          </a:r>
          <a:endParaRPr lang="en-US" sz="2400" dirty="0"/>
        </a:p>
      </dgm:t>
    </dgm:pt>
    <dgm:pt modelId="{C2387916-F019-4E4F-958A-DB47AE1BB518}" type="parTrans" cxnId="{E868FFF4-1111-4352-A6E8-758177568308}">
      <dgm:prSet/>
      <dgm:spPr/>
      <dgm:t>
        <a:bodyPr/>
        <a:lstStyle/>
        <a:p>
          <a:endParaRPr lang="en-US"/>
        </a:p>
      </dgm:t>
    </dgm:pt>
    <dgm:pt modelId="{2F9281C2-AEA0-4595-BC6D-D728F29312A6}" type="sibTrans" cxnId="{E868FFF4-1111-4352-A6E8-758177568308}">
      <dgm:prSet/>
      <dgm:spPr/>
      <dgm:t>
        <a:bodyPr/>
        <a:lstStyle/>
        <a:p>
          <a:endParaRPr lang="en-US"/>
        </a:p>
      </dgm:t>
    </dgm:pt>
    <dgm:pt modelId="{84B3E53C-9FE3-42D0-A469-FC97F0B466A4}" type="pres">
      <dgm:prSet presAssocID="{FD339066-EF96-4A48-A1B0-2973D6E49E3A}" presName="hierChild1" presStyleCnt="0">
        <dgm:presLayoutVars>
          <dgm:chPref val="1"/>
          <dgm:dir/>
          <dgm:animOne val="branch"/>
          <dgm:animLvl val="lvl"/>
          <dgm:resizeHandles/>
        </dgm:presLayoutVars>
      </dgm:prSet>
      <dgm:spPr/>
    </dgm:pt>
    <dgm:pt modelId="{30C93D70-7586-4B21-8CF1-FEC29AE903E9}" type="pres">
      <dgm:prSet presAssocID="{8ECE76AA-683B-46E4-BE55-BBA4C95C76F0}" presName="hierRoot1" presStyleCnt="0"/>
      <dgm:spPr/>
    </dgm:pt>
    <dgm:pt modelId="{03A58BA5-F67D-4E39-9349-EBD63038E9C2}" type="pres">
      <dgm:prSet presAssocID="{8ECE76AA-683B-46E4-BE55-BBA4C95C76F0}" presName="composite" presStyleCnt="0"/>
      <dgm:spPr/>
    </dgm:pt>
    <dgm:pt modelId="{6D595015-7BAB-4E44-B633-0C8A018FB82D}" type="pres">
      <dgm:prSet presAssocID="{8ECE76AA-683B-46E4-BE55-BBA4C95C76F0}" presName="background" presStyleLbl="node0" presStyleIdx="0" presStyleCnt="1"/>
      <dgm:spPr/>
    </dgm:pt>
    <dgm:pt modelId="{5CDDD453-16D6-47C7-995C-D30081B7FA00}" type="pres">
      <dgm:prSet presAssocID="{8ECE76AA-683B-46E4-BE55-BBA4C95C76F0}" presName="text" presStyleLbl="fgAcc0" presStyleIdx="0" presStyleCnt="1" custLinFactNeighborX="851" custLinFactNeighborY="6131">
        <dgm:presLayoutVars>
          <dgm:chPref val="3"/>
        </dgm:presLayoutVars>
      </dgm:prSet>
      <dgm:spPr/>
    </dgm:pt>
    <dgm:pt modelId="{91387E0C-26AB-425D-BBDC-A6A4D797895E}" type="pres">
      <dgm:prSet presAssocID="{8ECE76AA-683B-46E4-BE55-BBA4C95C76F0}" presName="hierChild2" presStyleCnt="0"/>
      <dgm:spPr/>
    </dgm:pt>
    <dgm:pt modelId="{6231E7AA-E30D-4E79-B2B0-7C79B93B4C46}" type="pres">
      <dgm:prSet presAssocID="{869554E2-64D4-4F52-915B-7DBFD28F73A0}" presName="Name10" presStyleLbl="parChTrans1D2" presStyleIdx="0" presStyleCnt="2"/>
      <dgm:spPr/>
    </dgm:pt>
    <dgm:pt modelId="{DD9558E8-11C4-4D74-A6DC-FDFFCB5E6D84}" type="pres">
      <dgm:prSet presAssocID="{F47079B2-B01A-40A4-86AD-BFF7D9155EA0}" presName="hierRoot2" presStyleCnt="0"/>
      <dgm:spPr/>
    </dgm:pt>
    <dgm:pt modelId="{C03A83BF-8476-42C9-A2F8-E80B4218F6D9}" type="pres">
      <dgm:prSet presAssocID="{F47079B2-B01A-40A4-86AD-BFF7D9155EA0}" presName="composite2" presStyleCnt="0"/>
      <dgm:spPr/>
    </dgm:pt>
    <dgm:pt modelId="{6D1474AA-1976-42D6-9397-3A7090EFE947}" type="pres">
      <dgm:prSet presAssocID="{F47079B2-B01A-40A4-86AD-BFF7D9155EA0}" presName="background2" presStyleLbl="node2" presStyleIdx="0" presStyleCnt="2"/>
      <dgm:spPr/>
    </dgm:pt>
    <dgm:pt modelId="{8C213FB9-EAE6-422F-8E16-48681E3BD6DE}" type="pres">
      <dgm:prSet presAssocID="{F47079B2-B01A-40A4-86AD-BFF7D9155EA0}" presName="text2" presStyleLbl="fgAcc2" presStyleIdx="0" presStyleCnt="2">
        <dgm:presLayoutVars>
          <dgm:chPref val="3"/>
        </dgm:presLayoutVars>
      </dgm:prSet>
      <dgm:spPr/>
    </dgm:pt>
    <dgm:pt modelId="{D562376F-1A02-4AD0-9E1F-2BCCE3598652}" type="pres">
      <dgm:prSet presAssocID="{F47079B2-B01A-40A4-86AD-BFF7D9155EA0}" presName="hierChild3" presStyleCnt="0"/>
      <dgm:spPr/>
    </dgm:pt>
    <dgm:pt modelId="{B8D88487-7366-447A-B19F-A5E0D3903CF6}" type="pres">
      <dgm:prSet presAssocID="{C2387916-F019-4E4F-958A-DB47AE1BB518}" presName="Name10" presStyleLbl="parChTrans1D2" presStyleIdx="1" presStyleCnt="2"/>
      <dgm:spPr/>
    </dgm:pt>
    <dgm:pt modelId="{9CB4C19A-16FD-4577-860C-8C5F5B7F81D5}" type="pres">
      <dgm:prSet presAssocID="{E8D2BE51-F210-4DD3-9FEF-3E1F9B3B35CF}" presName="hierRoot2" presStyleCnt="0"/>
      <dgm:spPr/>
    </dgm:pt>
    <dgm:pt modelId="{349D6138-012B-4FA7-B2A3-51DBFDA81566}" type="pres">
      <dgm:prSet presAssocID="{E8D2BE51-F210-4DD3-9FEF-3E1F9B3B35CF}" presName="composite2" presStyleCnt="0"/>
      <dgm:spPr/>
    </dgm:pt>
    <dgm:pt modelId="{4466D138-AAA9-4584-BC4A-6626215D9DF7}" type="pres">
      <dgm:prSet presAssocID="{E8D2BE51-F210-4DD3-9FEF-3E1F9B3B35CF}" presName="background2" presStyleLbl="node2" presStyleIdx="1" presStyleCnt="2"/>
      <dgm:spPr/>
    </dgm:pt>
    <dgm:pt modelId="{29D2AB1D-8F58-43C0-8670-6F0F31366261}" type="pres">
      <dgm:prSet presAssocID="{E8D2BE51-F210-4DD3-9FEF-3E1F9B3B35CF}" presName="text2" presStyleLbl="fgAcc2" presStyleIdx="1" presStyleCnt="2">
        <dgm:presLayoutVars>
          <dgm:chPref val="3"/>
        </dgm:presLayoutVars>
      </dgm:prSet>
      <dgm:spPr/>
    </dgm:pt>
    <dgm:pt modelId="{AD08DE94-CE81-4632-AB45-642B860E0674}" type="pres">
      <dgm:prSet presAssocID="{E8D2BE51-F210-4DD3-9FEF-3E1F9B3B35CF}" presName="hierChild3" presStyleCnt="0"/>
      <dgm:spPr/>
    </dgm:pt>
  </dgm:ptLst>
  <dgm:cxnLst>
    <dgm:cxn modelId="{A6055D2E-A973-49D9-9EE0-DB8B5C08907E}" type="presOf" srcId="{E8D2BE51-F210-4DD3-9FEF-3E1F9B3B35CF}" destId="{29D2AB1D-8F58-43C0-8670-6F0F31366261}" srcOrd="0" destOrd="0" presId="urn:microsoft.com/office/officeart/2005/8/layout/hierarchy1"/>
    <dgm:cxn modelId="{AF23F18F-4D9E-4A24-8F87-1F409C043278}" srcId="{8ECE76AA-683B-46E4-BE55-BBA4C95C76F0}" destId="{F47079B2-B01A-40A4-86AD-BFF7D9155EA0}" srcOrd="0" destOrd="0" parTransId="{869554E2-64D4-4F52-915B-7DBFD28F73A0}" sibTransId="{E2ED3E86-484A-4684-AA9F-A949AC86CE4B}"/>
    <dgm:cxn modelId="{AF5903AE-671A-41C2-9DB5-94457AEECD05}" type="presOf" srcId="{C2387916-F019-4E4F-958A-DB47AE1BB518}" destId="{B8D88487-7366-447A-B19F-A5E0D3903CF6}" srcOrd="0" destOrd="0" presId="urn:microsoft.com/office/officeart/2005/8/layout/hierarchy1"/>
    <dgm:cxn modelId="{AD8CAABD-985B-4A0D-BED2-D024A8F43575}" srcId="{FD339066-EF96-4A48-A1B0-2973D6E49E3A}" destId="{8ECE76AA-683B-46E4-BE55-BBA4C95C76F0}" srcOrd="0" destOrd="0" parTransId="{1642EECE-D990-44A4-93F8-44F104893E23}" sibTransId="{6E788C93-6F48-4A88-B4B9-DE0425446B10}"/>
    <dgm:cxn modelId="{44AFB4BE-72DE-4C7E-91D8-6B5007682A12}" type="presOf" srcId="{869554E2-64D4-4F52-915B-7DBFD28F73A0}" destId="{6231E7AA-E30D-4E79-B2B0-7C79B93B4C46}" srcOrd="0" destOrd="0" presId="urn:microsoft.com/office/officeart/2005/8/layout/hierarchy1"/>
    <dgm:cxn modelId="{5F705BCE-4F2D-4B19-ABC4-3260FFF79394}" type="presOf" srcId="{F47079B2-B01A-40A4-86AD-BFF7D9155EA0}" destId="{8C213FB9-EAE6-422F-8E16-48681E3BD6DE}" srcOrd="0" destOrd="0" presId="urn:microsoft.com/office/officeart/2005/8/layout/hierarchy1"/>
    <dgm:cxn modelId="{E3F5B4E2-5656-4AFA-B795-AC5AD5AF0993}" type="presOf" srcId="{FD339066-EF96-4A48-A1B0-2973D6E49E3A}" destId="{84B3E53C-9FE3-42D0-A469-FC97F0B466A4}" srcOrd="0" destOrd="0" presId="urn:microsoft.com/office/officeart/2005/8/layout/hierarchy1"/>
    <dgm:cxn modelId="{E868FFF4-1111-4352-A6E8-758177568308}" srcId="{8ECE76AA-683B-46E4-BE55-BBA4C95C76F0}" destId="{E8D2BE51-F210-4DD3-9FEF-3E1F9B3B35CF}" srcOrd="1" destOrd="0" parTransId="{C2387916-F019-4E4F-958A-DB47AE1BB518}" sibTransId="{2F9281C2-AEA0-4595-BC6D-D728F29312A6}"/>
    <dgm:cxn modelId="{2958C1FB-B477-48CD-97BD-2FB64D63769F}" type="presOf" srcId="{8ECE76AA-683B-46E4-BE55-BBA4C95C76F0}" destId="{5CDDD453-16D6-47C7-995C-D30081B7FA00}" srcOrd="0" destOrd="0" presId="urn:microsoft.com/office/officeart/2005/8/layout/hierarchy1"/>
    <dgm:cxn modelId="{B46F17FB-5E4C-40E8-9B2C-D02E72870C85}" type="presParOf" srcId="{84B3E53C-9FE3-42D0-A469-FC97F0B466A4}" destId="{30C93D70-7586-4B21-8CF1-FEC29AE903E9}" srcOrd="0" destOrd="0" presId="urn:microsoft.com/office/officeart/2005/8/layout/hierarchy1"/>
    <dgm:cxn modelId="{52CBCFBF-658E-4222-8002-1B9300D9DD6B}" type="presParOf" srcId="{30C93D70-7586-4B21-8CF1-FEC29AE903E9}" destId="{03A58BA5-F67D-4E39-9349-EBD63038E9C2}" srcOrd="0" destOrd="0" presId="urn:microsoft.com/office/officeart/2005/8/layout/hierarchy1"/>
    <dgm:cxn modelId="{896D77A9-22A7-4B5D-AE53-8C04438A6680}" type="presParOf" srcId="{03A58BA5-F67D-4E39-9349-EBD63038E9C2}" destId="{6D595015-7BAB-4E44-B633-0C8A018FB82D}" srcOrd="0" destOrd="0" presId="urn:microsoft.com/office/officeart/2005/8/layout/hierarchy1"/>
    <dgm:cxn modelId="{69876F84-87D2-4B52-8E9A-EEC194623415}" type="presParOf" srcId="{03A58BA5-F67D-4E39-9349-EBD63038E9C2}" destId="{5CDDD453-16D6-47C7-995C-D30081B7FA00}" srcOrd="1" destOrd="0" presId="urn:microsoft.com/office/officeart/2005/8/layout/hierarchy1"/>
    <dgm:cxn modelId="{95756EAE-3BD0-4F5F-ACCD-9ABC8EAA2B71}" type="presParOf" srcId="{30C93D70-7586-4B21-8CF1-FEC29AE903E9}" destId="{91387E0C-26AB-425D-BBDC-A6A4D797895E}" srcOrd="1" destOrd="0" presId="urn:microsoft.com/office/officeart/2005/8/layout/hierarchy1"/>
    <dgm:cxn modelId="{0D26B397-DCFA-498C-8313-4176CD0E021A}" type="presParOf" srcId="{91387E0C-26AB-425D-BBDC-A6A4D797895E}" destId="{6231E7AA-E30D-4E79-B2B0-7C79B93B4C46}" srcOrd="0" destOrd="0" presId="urn:microsoft.com/office/officeart/2005/8/layout/hierarchy1"/>
    <dgm:cxn modelId="{999FDD38-24DA-4082-BF78-CBEAF4D88EB3}" type="presParOf" srcId="{91387E0C-26AB-425D-BBDC-A6A4D797895E}" destId="{DD9558E8-11C4-4D74-A6DC-FDFFCB5E6D84}" srcOrd="1" destOrd="0" presId="urn:microsoft.com/office/officeart/2005/8/layout/hierarchy1"/>
    <dgm:cxn modelId="{32D46F9E-1728-48F4-8C23-009EE4425DDC}" type="presParOf" srcId="{DD9558E8-11C4-4D74-A6DC-FDFFCB5E6D84}" destId="{C03A83BF-8476-42C9-A2F8-E80B4218F6D9}" srcOrd="0" destOrd="0" presId="urn:microsoft.com/office/officeart/2005/8/layout/hierarchy1"/>
    <dgm:cxn modelId="{DA4835F5-5952-4379-A6D1-F85A1930FBD7}" type="presParOf" srcId="{C03A83BF-8476-42C9-A2F8-E80B4218F6D9}" destId="{6D1474AA-1976-42D6-9397-3A7090EFE947}" srcOrd="0" destOrd="0" presId="urn:microsoft.com/office/officeart/2005/8/layout/hierarchy1"/>
    <dgm:cxn modelId="{4D760038-1AB3-4229-8B37-152383B787B5}" type="presParOf" srcId="{C03A83BF-8476-42C9-A2F8-E80B4218F6D9}" destId="{8C213FB9-EAE6-422F-8E16-48681E3BD6DE}" srcOrd="1" destOrd="0" presId="urn:microsoft.com/office/officeart/2005/8/layout/hierarchy1"/>
    <dgm:cxn modelId="{D8EF1853-3C28-48D9-B5DB-35BD45481396}" type="presParOf" srcId="{DD9558E8-11C4-4D74-A6DC-FDFFCB5E6D84}" destId="{D562376F-1A02-4AD0-9E1F-2BCCE3598652}" srcOrd="1" destOrd="0" presId="urn:microsoft.com/office/officeart/2005/8/layout/hierarchy1"/>
    <dgm:cxn modelId="{FD7F95F5-4A66-4C9D-9B07-34B76C1449B2}" type="presParOf" srcId="{91387E0C-26AB-425D-BBDC-A6A4D797895E}" destId="{B8D88487-7366-447A-B19F-A5E0D3903CF6}" srcOrd="2" destOrd="0" presId="urn:microsoft.com/office/officeart/2005/8/layout/hierarchy1"/>
    <dgm:cxn modelId="{9E6CC146-3A6B-490A-95B4-82315105EBC1}" type="presParOf" srcId="{91387E0C-26AB-425D-BBDC-A6A4D797895E}" destId="{9CB4C19A-16FD-4577-860C-8C5F5B7F81D5}" srcOrd="3" destOrd="0" presId="urn:microsoft.com/office/officeart/2005/8/layout/hierarchy1"/>
    <dgm:cxn modelId="{EE1A1B1D-3836-4385-BA99-7B733D2F8241}" type="presParOf" srcId="{9CB4C19A-16FD-4577-860C-8C5F5B7F81D5}" destId="{349D6138-012B-4FA7-B2A3-51DBFDA81566}" srcOrd="0" destOrd="0" presId="urn:microsoft.com/office/officeart/2005/8/layout/hierarchy1"/>
    <dgm:cxn modelId="{D94F39D5-BEA3-4197-A8AA-077E1B604AAA}" type="presParOf" srcId="{349D6138-012B-4FA7-B2A3-51DBFDA81566}" destId="{4466D138-AAA9-4584-BC4A-6626215D9DF7}" srcOrd="0" destOrd="0" presId="urn:microsoft.com/office/officeart/2005/8/layout/hierarchy1"/>
    <dgm:cxn modelId="{3541CF7A-179E-4E72-98D7-EF79B140D47A}" type="presParOf" srcId="{349D6138-012B-4FA7-B2A3-51DBFDA81566}" destId="{29D2AB1D-8F58-43C0-8670-6F0F31366261}" srcOrd="1" destOrd="0" presId="urn:microsoft.com/office/officeart/2005/8/layout/hierarchy1"/>
    <dgm:cxn modelId="{A3FE8EDA-721E-49BC-8039-770EDF634B33}" type="presParOf" srcId="{9CB4C19A-16FD-4577-860C-8C5F5B7F81D5}" destId="{AD08DE94-CE81-4632-AB45-642B860E067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4A33C4-B733-40F1-96C9-7A4676C7288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E8B7578-DD0E-4883-98AE-3F74E8A5F549}">
      <dgm:prSet phldrT="[Text]"/>
      <dgm:spPr>
        <a:solidFill>
          <a:schemeClr val="bg1">
            <a:lumMod val="95000"/>
            <a:alpha val="90000"/>
          </a:schemeClr>
        </a:solidFill>
      </dgm:spPr>
      <dgm:t>
        <a:bodyPr/>
        <a:lstStyle/>
        <a:p>
          <a:r>
            <a:rPr lang="en-US" dirty="0">
              <a:solidFill>
                <a:srgbClr val="002060"/>
              </a:solidFill>
            </a:rPr>
            <a:t>Classification of advances as per Prudential Norms</a:t>
          </a:r>
        </a:p>
      </dgm:t>
    </dgm:pt>
    <dgm:pt modelId="{2BE4399A-A5E3-484D-A5CE-57DDC2BD52FF}" type="parTrans" cxnId="{C986E642-51CC-4F3F-9759-EC2756BC2770}">
      <dgm:prSet/>
      <dgm:spPr/>
      <dgm:t>
        <a:bodyPr/>
        <a:lstStyle/>
        <a:p>
          <a:endParaRPr lang="en-US"/>
        </a:p>
      </dgm:t>
    </dgm:pt>
    <dgm:pt modelId="{19113B70-8B73-47F9-A230-DA5824CE2929}" type="sibTrans" cxnId="{C986E642-51CC-4F3F-9759-EC2756BC2770}">
      <dgm:prSet/>
      <dgm:spPr/>
      <dgm:t>
        <a:bodyPr/>
        <a:lstStyle/>
        <a:p>
          <a:endParaRPr lang="en-US"/>
        </a:p>
      </dgm:t>
    </dgm:pt>
    <dgm:pt modelId="{9E2C2B50-8835-4452-95AD-74C781BB0843}">
      <dgm:prSet phldrT="[Text]"/>
      <dgm:spPr>
        <a:solidFill>
          <a:srgbClr val="00B0F0">
            <a:alpha val="90000"/>
          </a:srgbClr>
        </a:solidFill>
      </dgm:spPr>
      <dgm:t>
        <a:bodyPr/>
        <a:lstStyle/>
        <a:p>
          <a:r>
            <a:rPr lang="en-US" dirty="0">
              <a:solidFill>
                <a:schemeClr val="bg1"/>
              </a:solidFill>
            </a:rPr>
            <a:t>Standard Loans</a:t>
          </a:r>
        </a:p>
      </dgm:t>
    </dgm:pt>
    <dgm:pt modelId="{8D59571A-B70F-4119-A5C8-8A92BFECD663}" type="parTrans" cxnId="{855575C9-8946-484A-A219-30D7BE5255B5}">
      <dgm:prSet/>
      <dgm:spPr/>
      <dgm:t>
        <a:bodyPr/>
        <a:lstStyle/>
        <a:p>
          <a:endParaRPr lang="en-US"/>
        </a:p>
      </dgm:t>
    </dgm:pt>
    <dgm:pt modelId="{E7F0F78C-4FEA-42E3-9B53-9633CE533B51}" type="sibTrans" cxnId="{855575C9-8946-484A-A219-30D7BE5255B5}">
      <dgm:prSet/>
      <dgm:spPr/>
      <dgm:t>
        <a:bodyPr/>
        <a:lstStyle/>
        <a:p>
          <a:endParaRPr lang="en-US"/>
        </a:p>
      </dgm:t>
    </dgm:pt>
    <dgm:pt modelId="{FFC2DA50-3DE2-4B8D-83F0-F89DE4E56437}">
      <dgm:prSet phldrT="[Text]"/>
      <dgm:spPr>
        <a:solidFill>
          <a:srgbClr val="00B0F0">
            <a:alpha val="90000"/>
          </a:srgbClr>
        </a:solidFill>
      </dgm:spPr>
      <dgm:t>
        <a:bodyPr/>
        <a:lstStyle/>
        <a:p>
          <a:r>
            <a:rPr lang="en-US" dirty="0">
              <a:solidFill>
                <a:schemeClr val="bg1"/>
              </a:solidFill>
            </a:rPr>
            <a:t>Standard Regular</a:t>
          </a:r>
        </a:p>
      </dgm:t>
    </dgm:pt>
    <dgm:pt modelId="{9BDD47DE-7B8B-4399-B5CD-78986097633C}" type="parTrans" cxnId="{BF47D02C-2B27-4308-93A0-52A203D5E3B6}">
      <dgm:prSet/>
      <dgm:spPr/>
      <dgm:t>
        <a:bodyPr/>
        <a:lstStyle/>
        <a:p>
          <a:endParaRPr lang="en-US"/>
        </a:p>
      </dgm:t>
    </dgm:pt>
    <dgm:pt modelId="{1E7CA06B-1054-49A7-8DD8-606F82A22264}" type="sibTrans" cxnId="{BF47D02C-2B27-4308-93A0-52A203D5E3B6}">
      <dgm:prSet/>
      <dgm:spPr/>
      <dgm:t>
        <a:bodyPr/>
        <a:lstStyle/>
        <a:p>
          <a:endParaRPr lang="en-US"/>
        </a:p>
      </dgm:t>
    </dgm:pt>
    <dgm:pt modelId="{86ADB21E-B9AE-43E7-BAC9-25D567EEE7C6}">
      <dgm:prSet phldrT="[Text]"/>
      <dgm:spPr>
        <a:solidFill>
          <a:srgbClr val="00B0F0">
            <a:alpha val="90000"/>
          </a:srgbClr>
        </a:solidFill>
      </dgm:spPr>
      <dgm:t>
        <a:bodyPr/>
        <a:lstStyle/>
        <a:p>
          <a:r>
            <a:rPr lang="en-US" dirty="0">
              <a:solidFill>
                <a:schemeClr val="bg1"/>
              </a:solidFill>
            </a:rPr>
            <a:t>Special Mention Account (SMA)</a:t>
          </a:r>
        </a:p>
      </dgm:t>
    </dgm:pt>
    <dgm:pt modelId="{6B7DD32F-635E-48C1-B6B7-32E72C41E11D}" type="parTrans" cxnId="{062BBFF5-F58D-48D2-9488-28AEBA867C8C}">
      <dgm:prSet/>
      <dgm:spPr/>
      <dgm:t>
        <a:bodyPr/>
        <a:lstStyle/>
        <a:p>
          <a:endParaRPr lang="en-US"/>
        </a:p>
      </dgm:t>
    </dgm:pt>
    <dgm:pt modelId="{7E9C308E-73B3-4EA4-9134-7586AC7D1DB8}" type="sibTrans" cxnId="{062BBFF5-F58D-48D2-9488-28AEBA867C8C}">
      <dgm:prSet/>
      <dgm:spPr/>
      <dgm:t>
        <a:bodyPr/>
        <a:lstStyle/>
        <a:p>
          <a:endParaRPr lang="en-US"/>
        </a:p>
      </dgm:t>
    </dgm:pt>
    <dgm:pt modelId="{5C0B162F-ED6D-426D-B873-ACC5A764A739}">
      <dgm:prSet phldrT="[Text]"/>
      <dgm:spPr>
        <a:solidFill>
          <a:srgbClr val="FF0000">
            <a:alpha val="90000"/>
          </a:srgbClr>
        </a:solidFill>
      </dgm:spPr>
      <dgm:t>
        <a:bodyPr/>
        <a:lstStyle/>
        <a:p>
          <a:r>
            <a:rPr lang="en-US" dirty="0">
              <a:solidFill>
                <a:schemeClr val="bg1"/>
              </a:solidFill>
            </a:rPr>
            <a:t>NPA Loans</a:t>
          </a:r>
        </a:p>
      </dgm:t>
    </dgm:pt>
    <dgm:pt modelId="{448615A0-29B7-41AD-8E4A-EAACDF1472FC}" type="parTrans" cxnId="{2D418F95-91D8-454F-83F3-710E8719791E}">
      <dgm:prSet/>
      <dgm:spPr/>
      <dgm:t>
        <a:bodyPr/>
        <a:lstStyle/>
        <a:p>
          <a:endParaRPr lang="en-US"/>
        </a:p>
      </dgm:t>
    </dgm:pt>
    <dgm:pt modelId="{B1D4A299-8AE4-434F-BC27-18177D5D8CDD}" type="sibTrans" cxnId="{2D418F95-91D8-454F-83F3-710E8719791E}">
      <dgm:prSet/>
      <dgm:spPr/>
      <dgm:t>
        <a:bodyPr/>
        <a:lstStyle/>
        <a:p>
          <a:endParaRPr lang="en-US"/>
        </a:p>
      </dgm:t>
    </dgm:pt>
    <dgm:pt modelId="{AC4B61A8-B9EB-401E-BB91-A2364FF75870}">
      <dgm:prSet phldrT="[Text]"/>
      <dgm:spPr>
        <a:solidFill>
          <a:srgbClr val="FF0000">
            <a:alpha val="90000"/>
          </a:srgbClr>
        </a:solidFill>
      </dgm:spPr>
      <dgm:t>
        <a:bodyPr/>
        <a:lstStyle/>
        <a:p>
          <a:r>
            <a:rPr lang="en-US" dirty="0">
              <a:solidFill>
                <a:schemeClr val="bg1"/>
              </a:solidFill>
            </a:rPr>
            <a:t>Substandard</a:t>
          </a:r>
        </a:p>
      </dgm:t>
    </dgm:pt>
    <dgm:pt modelId="{7C2F0C2F-0C51-4C89-8053-F66F04C90886}" type="parTrans" cxnId="{D853252B-D791-4F2D-9266-5426A597D6BC}">
      <dgm:prSet/>
      <dgm:spPr/>
      <dgm:t>
        <a:bodyPr/>
        <a:lstStyle/>
        <a:p>
          <a:endParaRPr lang="en-US"/>
        </a:p>
      </dgm:t>
    </dgm:pt>
    <dgm:pt modelId="{9185DA61-D75C-49D3-B65A-FC5E34AE5302}" type="sibTrans" cxnId="{D853252B-D791-4F2D-9266-5426A597D6BC}">
      <dgm:prSet/>
      <dgm:spPr/>
      <dgm:t>
        <a:bodyPr/>
        <a:lstStyle/>
        <a:p>
          <a:endParaRPr lang="en-US"/>
        </a:p>
      </dgm:t>
    </dgm:pt>
    <dgm:pt modelId="{94C5416C-ACC4-41BC-8309-834C1BA92D0F}">
      <dgm:prSet phldrT="[Text]"/>
      <dgm:spPr>
        <a:solidFill>
          <a:srgbClr val="FF0000">
            <a:alpha val="90000"/>
          </a:srgbClr>
        </a:solidFill>
      </dgm:spPr>
      <dgm:t>
        <a:bodyPr/>
        <a:lstStyle/>
        <a:p>
          <a:r>
            <a:rPr lang="en-US" dirty="0">
              <a:solidFill>
                <a:schemeClr val="bg1"/>
              </a:solidFill>
            </a:rPr>
            <a:t>Doubtful</a:t>
          </a:r>
        </a:p>
      </dgm:t>
    </dgm:pt>
    <dgm:pt modelId="{1C55DFB3-7F48-4C6E-8A3F-F2D00CB92FDD}" type="parTrans" cxnId="{AC58809F-1210-43B0-AEB5-47B7D45724FE}">
      <dgm:prSet/>
      <dgm:spPr/>
      <dgm:t>
        <a:bodyPr/>
        <a:lstStyle/>
        <a:p>
          <a:endParaRPr lang="en-US"/>
        </a:p>
      </dgm:t>
    </dgm:pt>
    <dgm:pt modelId="{9AE6E850-B6A7-4C99-A1B9-D9947D21077C}" type="sibTrans" cxnId="{AC58809F-1210-43B0-AEB5-47B7D45724FE}">
      <dgm:prSet/>
      <dgm:spPr/>
      <dgm:t>
        <a:bodyPr/>
        <a:lstStyle/>
        <a:p>
          <a:endParaRPr lang="en-US"/>
        </a:p>
      </dgm:t>
    </dgm:pt>
    <dgm:pt modelId="{8E7BAFE0-4A82-4F33-951C-7DACAB976794}">
      <dgm:prSet phldrT="[Text]"/>
      <dgm:spPr>
        <a:solidFill>
          <a:srgbClr val="FF0000">
            <a:alpha val="90000"/>
          </a:srgbClr>
        </a:solidFill>
      </dgm:spPr>
      <dgm:t>
        <a:bodyPr/>
        <a:lstStyle/>
        <a:p>
          <a:r>
            <a:rPr lang="en-US" dirty="0">
              <a:solidFill>
                <a:schemeClr val="bg1"/>
              </a:solidFill>
            </a:rPr>
            <a:t>Loss</a:t>
          </a:r>
        </a:p>
      </dgm:t>
    </dgm:pt>
    <dgm:pt modelId="{7A725FA3-56A2-494D-A3D8-48BCBF5B3329}" type="parTrans" cxnId="{7D78AE6D-D1A4-45AC-87D2-388898B67FA7}">
      <dgm:prSet/>
      <dgm:spPr/>
      <dgm:t>
        <a:bodyPr/>
        <a:lstStyle/>
        <a:p>
          <a:endParaRPr lang="en-US"/>
        </a:p>
      </dgm:t>
    </dgm:pt>
    <dgm:pt modelId="{AF660C92-A2C0-4527-8017-D4AFC74D2B74}" type="sibTrans" cxnId="{7D78AE6D-D1A4-45AC-87D2-388898B67FA7}">
      <dgm:prSet/>
      <dgm:spPr/>
      <dgm:t>
        <a:bodyPr/>
        <a:lstStyle/>
        <a:p>
          <a:endParaRPr lang="en-US"/>
        </a:p>
      </dgm:t>
    </dgm:pt>
    <dgm:pt modelId="{896C4BF4-27DE-402D-AD12-D4451345CCE2}" type="pres">
      <dgm:prSet presAssocID="{9F4A33C4-B733-40F1-96C9-7A4676C7288B}" presName="hierChild1" presStyleCnt="0">
        <dgm:presLayoutVars>
          <dgm:chPref val="1"/>
          <dgm:dir/>
          <dgm:animOne val="branch"/>
          <dgm:animLvl val="lvl"/>
          <dgm:resizeHandles/>
        </dgm:presLayoutVars>
      </dgm:prSet>
      <dgm:spPr/>
    </dgm:pt>
    <dgm:pt modelId="{3C0621C2-6533-4E40-BBAB-1D602370C6D8}" type="pres">
      <dgm:prSet presAssocID="{4E8B7578-DD0E-4883-98AE-3F74E8A5F549}" presName="hierRoot1" presStyleCnt="0"/>
      <dgm:spPr/>
    </dgm:pt>
    <dgm:pt modelId="{8CB68B53-0067-40BB-BC54-746BB43C3AC4}" type="pres">
      <dgm:prSet presAssocID="{4E8B7578-DD0E-4883-98AE-3F74E8A5F549}" presName="composite" presStyleCnt="0"/>
      <dgm:spPr/>
    </dgm:pt>
    <dgm:pt modelId="{78ADA219-7DDF-4EF7-9671-E2848A43ADE4}" type="pres">
      <dgm:prSet presAssocID="{4E8B7578-DD0E-4883-98AE-3F74E8A5F549}" presName="background" presStyleLbl="node0" presStyleIdx="0" presStyleCnt="1"/>
      <dgm:spPr/>
    </dgm:pt>
    <dgm:pt modelId="{591E3C3B-03B0-4066-8A88-DD6864B2069F}" type="pres">
      <dgm:prSet presAssocID="{4E8B7578-DD0E-4883-98AE-3F74E8A5F549}" presName="text" presStyleLbl="fgAcc0" presStyleIdx="0" presStyleCnt="1" custScaleX="144272">
        <dgm:presLayoutVars>
          <dgm:chPref val="3"/>
        </dgm:presLayoutVars>
      </dgm:prSet>
      <dgm:spPr/>
    </dgm:pt>
    <dgm:pt modelId="{78483E12-BE09-4454-AF97-60D9BEC33F9E}" type="pres">
      <dgm:prSet presAssocID="{4E8B7578-DD0E-4883-98AE-3F74E8A5F549}" presName="hierChild2" presStyleCnt="0"/>
      <dgm:spPr/>
    </dgm:pt>
    <dgm:pt modelId="{E9980531-D180-4AC5-BBC1-0924B561E6D9}" type="pres">
      <dgm:prSet presAssocID="{8D59571A-B70F-4119-A5C8-8A92BFECD663}" presName="Name10" presStyleLbl="parChTrans1D2" presStyleIdx="0" presStyleCnt="2"/>
      <dgm:spPr/>
    </dgm:pt>
    <dgm:pt modelId="{B0E13FE3-673F-4774-BDE4-435172F00DBE}" type="pres">
      <dgm:prSet presAssocID="{9E2C2B50-8835-4452-95AD-74C781BB0843}" presName="hierRoot2" presStyleCnt="0"/>
      <dgm:spPr/>
    </dgm:pt>
    <dgm:pt modelId="{136C23F2-7675-4054-9018-7E8A4423F4DA}" type="pres">
      <dgm:prSet presAssocID="{9E2C2B50-8835-4452-95AD-74C781BB0843}" presName="composite2" presStyleCnt="0"/>
      <dgm:spPr/>
    </dgm:pt>
    <dgm:pt modelId="{1F24D611-27C7-4BBD-9924-07C0863ADD45}" type="pres">
      <dgm:prSet presAssocID="{9E2C2B50-8835-4452-95AD-74C781BB0843}" presName="background2" presStyleLbl="node2" presStyleIdx="0" presStyleCnt="2"/>
      <dgm:spPr/>
    </dgm:pt>
    <dgm:pt modelId="{3E4CD0BF-DDA7-45C7-B651-21D152A90CAE}" type="pres">
      <dgm:prSet presAssocID="{9E2C2B50-8835-4452-95AD-74C781BB0843}" presName="text2" presStyleLbl="fgAcc2" presStyleIdx="0" presStyleCnt="2" custLinFactNeighborX="-36403" custLinFactNeighborY="-2732">
        <dgm:presLayoutVars>
          <dgm:chPref val="3"/>
        </dgm:presLayoutVars>
      </dgm:prSet>
      <dgm:spPr/>
    </dgm:pt>
    <dgm:pt modelId="{BD0A1733-AA52-4F0F-8493-94B68B57BB82}" type="pres">
      <dgm:prSet presAssocID="{9E2C2B50-8835-4452-95AD-74C781BB0843}" presName="hierChild3" presStyleCnt="0"/>
      <dgm:spPr/>
    </dgm:pt>
    <dgm:pt modelId="{0D6CF137-9E6E-4527-9010-8BCC4EC680B3}" type="pres">
      <dgm:prSet presAssocID="{9BDD47DE-7B8B-4399-B5CD-78986097633C}" presName="Name17" presStyleLbl="parChTrans1D3" presStyleIdx="0" presStyleCnt="5"/>
      <dgm:spPr/>
    </dgm:pt>
    <dgm:pt modelId="{563E7949-F8F9-471C-9480-164E277C3EF9}" type="pres">
      <dgm:prSet presAssocID="{FFC2DA50-3DE2-4B8D-83F0-F89DE4E56437}" presName="hierRoot3" presStyleCnt="0"/>
      <dgm:spPr/>
    </dgm:pt>
    <dgm:pt modelId="{F709CDC5-C784-4AAF-AF4E-B8AB2CDAFCEB}" type="pres">
      <dgm:prSet presAssocID="{FFC2DA50-3DE2-4B8D-83F0-F89DE4E56437}" presName="composite3" presStyleCnt="0"/>
      <dgm:spPr/>
    </dgm:pt>
    <dgm:pt modelId="{C848C0BA-6B2E-48D5-AE90-6331DEAF2160}" type="pres">
      <dgm:prSet presAssocID="{FFC2DA50-3DE2-4B8D-83F0-F89DE4E56437}" presName="background3" presStyleLbl="node3" presStyleIdx="0" presStyleCnt="5"/>
      <dgm:spPr/>
    </dgm:pt>
    <dgm:pt modelId="{61FFB144-2BDC-422B-840D-F52EA55A8BF1}" type="pres">
      <dgm:prSet presAssocID="{FFC2DA50-3DE2-4B8D-83F0-F89DE4E56437}" presName="text3" presStyleLbl="fgAcc3" presStyleIdx="0" presStyleCnt="5" custLinFactNeighborX="-6209" custLinFactNeighborY="465">
        <dgm:presLayoutVars>
          <dgm:chPref val="3"/>
        </dgm:presLayoutVars>
      </dgm:prSet>
      <dgm:spPr/>
    </dgm:pt>
    <dgm:pt modelId="{AD13EB3F-EF0E-4680-B4A5-51EFFA70A38A}" type="pres">
      <dgm:prSet presAssocID="{FFC2DA50-3DE2-4B8D-83F0-F89DE4E56437}" presName="hierChild4" presStyleCnt="0"/>
      <dgm:spPr/>
    </dgm:pt>
    <dgm:pt modelId="{94079A88-7EBB-4259-9A2A-E7DDBCBBF86F}" type="pres">
      <dgm:prSet presAssocID="{6B7DD32F-635E-48C1-B6B7-32E72C41E11D}" presName="Name17" presStyleLbl="parChTrans1D3" presStyleIdx="1" presStyleCnt="5"/>
      <dgm:spPr/>
    </dgm:pt>
    <dgm:pt modelId="{0D9E6CE3-D0FC-4F5D-AC42-0AF323FB04FC}" type="pres">
      <dgm:prSet presAssocID="{86ADB21E-B9AE-43E7-BAC9-25D567EEE7C6}" presName="hierRoot3" presStyleCnt="0"/>
      <dgm:spPr/>
    </dgm:pt>
    <dgm:pt modelId="{110BDF9A-1362-401D-BD93-93C29764C168}" type="pres">
      <dgm:prSet presAssocID="{86ADB21E-B9AE-43E7-BAC9-25D567EEE7C6}" presName="composite3" presStyleCnt="0"/>
      <dgm:spPr/>
    </dgm:pt>
    <dgm:pt modelId="{3E898462-AB26-4C8B-AAD8-7D1CB7D96A51}" type="pres">
      <dgm:prSet presAssocID="{86ADB21E-B9AE-43E7-BAC9-25D567EEE7C6}" presName="background3" presStyleLbl="node3" presStyleIdx="1" presStyleCnt="5"/>
      <dgm:spPr/>
    </dgm:pt>
    <dgm:pt modelId="{7BD68709-6F56-4333-936A-CF01DEB97460}" type="pres">
      <dgm:prSet presAssocID="{86ADB21E-B9AE-43E7-BAC9-25D567EEE7C6}" presName="text3" presStyleLbl="fgAcc3" presStyleIdx="1" presStyleCnt="5" custLinFactNeighborX="-13319" custLinFactNeighborY="3587">
        <dgm:presLayoutVars>
          <dgm:chPref val="3"/>
        </dgm:presLayoutVars>
      </dgm:prSet>
      <dgm:spPr/>
    </dgm:pt>
    <dgm:pt modelId="{3519291F-F383-4C16-A136-FB139787ACA6}" type="pres">
      <dgm:prSet presAssocID="{86ADB21E-B9AE-43E7-BAC9-25D567EEE7C6}" presName="hierChild4" presStyleCnt="0"/>
      <dgm:spPr/>
    </dgm:pt>
    <dgm:pt modelId="{4ABB6F2A-84F5-47BD-BEF5-8565ACAB39D1}" type="pres">
      <dgm:prSet presAssocID="{448615A0-29B7-41AD-8E4A-EAACDF1472FC}" presName="Name10" presStyleLbl="parChTrans1D2" presStyleIdx="1" presStyleCnt="2"/>
      <dgm:spPr/>
    </dgm:pt>
    <dgm:pt modelId="{E3144441-198C-481D-9401-F71FE643D66D}" type="pres">
      <dgm:prSet presAssocID="{5C0B162F-ED6D-426D-B873-ACC5A764A739}" presName="hierRoot2" presStyleCnt="0"/>
      <dgm:spPr/>
    </dgm:pt>
    <dgm:pt modelId="{CF24D6DF-77D4-4597-B9BB-88049E32E50F}" type="pres">
      <dgm:prSet presAssocID="{5C0B162F-ED6D-426D-B873-ACC5A764A739}" presName="composite2" presStyleCnt="0"/>
      <dgm:spPr/>
    </dgm:pt>
    <dgm:pt modelId="{1B6E2F36-4310-4238-9600-7CD06BB8405A}" type="pres">
      <dgm:prSet presAssocID="{5C0B162F-ED6D-426D-B873-ACC5A764A739}" presName="background2" presStyleLbl="node2" presStyleIdx="1" presStyleCnt="2"/>
      <dgm:spPr/>
    </dgm:pt>
    <dgm:pt modelId="{37CB8A97-F7CE-48FA-80BA-B8A95C754B37}" type="pres">
      <dgm:prSet presAssocID="{5C0B162F-ED6D-426D-B873-ACC5A764A739}" presName="text2" presStyleLbl="fgAcc2" presStyleIdx="1" presStyleCnt="2" custLinFactNeighborX="96341" custLinFactNeighborY="-12187">
        <dgm:presLayoutVars>
          <dgm:chPref val="3"/>
        </dgm:presLayoutVars>
      </dgm:prSet>
      <dgm:spPr/>
    </dgm:pt>
    <dgm:pt modelId="{E956C556-288E-4E97-A6C8-DA1AB4F1FC3C}" type="pres">
      <dgm:prSet presAssocID="{5C0B162F-ED6D-426D-B873-ACC5A764A739}" presName="hierChild3" presStyleCnt="0"/>
      <dgm:spPr/>
    </dgm:pt>
    <dgm:pt modelId="{500EFDA3-8196-43CF-BF9F-46223B9192D1}" type="pres">
      <dgm:prSet presAssocID="{7C2F0C2F-0C51-4C89-8053-F66F04C90886}" presName="Name17" presStyleLbl="parChTrans1D3" presStyleIdx="2" presStyleCnt="5"/>
      <dgm:spPr/>
    </dgm:pt>
    <dgm:pt modelId="{C80C3097-CDC2-4854-81D5-9A037FA410FA}" type="pres">
      <dgm:prSet presAssocID="{AC4B61A8-B9EB-401E-BB91-A2364FF75870}" presName="hierRoot3" presStyleCnt="0"/>
      <dgm:spPr/>
    </dgm:pt>
    <dgm:pt modelId="{F65A5B37-0A9E-49CE-8AB6-79D0957FE20E}" type="pres">
      <dgm:prSet presAssocID="{AC4B61A8-B9EB-401E-BB91-A2364FF75870}" presName="composite3" presStyleCnt="0"/>
      <dgm:spPr/>
    </dgm:pt>
    <dgm:pt modelId="{530F8615-4028-4EB3-A1E2-6AC4280F5D78}" type="pres">
      <dgm:prSet presAssocID="{AC4B61A8-B9EB-401E-BB91-A2364FF75870}" presName="background3" presStyleLbl="node3" presStyleIdx="2" presStyleCnt="5"/>
      <dgm:spPr/>
    </dgm:pt>
    <dgm:pt modelId="{52327797-8752-4954-AC85-0BC1809C4A45}" type="pres">
      <dgm:prSet presAssocID="{AC4B61A8-B9EB-401E-BB91-A2364FF75870}" presName="text3" presStyleLbl="fgAcc3" presStyleIdx="2" presStyleCnt="5">
        <dgm:presLayoutVars>
          <dgm:chPref val="3"/>
        </dgm:presLayoutVars>
      </dgm:prSet>
      <dgm:spPr/>
    </dgm:pt>
    <dgm:pt modelId="{2520B287-E0DC-4EC8-8304-63BF8293D39D}" type="pres">
      <dgm:prSet presAssocID="{AC4B61A8-B9EB-401E-BB91-A2364FF75870}" presName="hierChild4" presStyleCnt="0"/>
      <dgm:spPr/>
    </dgm:pt>
    <dgm:pt modelId="{4B67B212-0B2C-4E1B-9E60-3AFE206534F9}" type="pres">
      <dgm:prSet presAssocID="{1C55DFB3-7F48-4C6E-8A3F-F2D00CB92FDD}" presName="Name17" presStyleLbl="parChTrans1D3" presStyleIdx="3" presStyleCnt="5"/>
      <dgm:spPr/>
    </dgm:pt>
    <dgm:pt modelId="{A3A63C1E-38B5-4C30-9DA7-4B64CEF6AB2E}" type="pres">
      <dgm:prSet presAssocID="{94C5416C-ACC4-41BC-8309-834C1BA92D0F}" presName="hierRoot3" presStyleCnt="0"/>
      <dgm:spPr/>
    </dgm:pt>
    <dgm:pt modelId="{C9B4C569-7A3E-4799-BA66-271186830D14}" type="pres">
      <dgm:prSet presAssocID="{94C5416C-ACC4-41BC-8309-834C1BA92D0F}" presName="composite3" presStyleCnt="0"/>
      <dgm:spPr/>
    </dgm:pt>
    <dgm:pt modelId="{800FFFBB-811E-437E-B4D7-8BB665055588}" type="pres">
      <dgm:prSet presAssocID="{94C5416C-ACC4-41BC-8309-834C1BA92D0F}" presName="background3" presStyleLbl="node3" presStyleIdx="3" presStyleCnt="5"/>
      <dgm:spPr/>
    </dgm:pt>
    <dgm:pt modelId="{E2767EB5-1834-49CE-B87A-2F101F58388C}" type="pres">
      <dgm:prSet presAssocID="{94C5416C-ACC4-41BC-8309-834C1BA92D0F}" presName="text3" presStyleLbl="fgAcc3" presStyleIdx="3" presStyleCnt="5">
        <dgm:presLayoutVars>
          <dgm:chPref val="3"/>
        </dgm:presLayoutVars>
      </dgm:prSet>
      <dgm:spPr/>
    </dgm:pt>
    <dgm:pt modelId="{4F0CF195-182E-43E8-A372-AAFFA7D68F98}" type="pres">
      <dgm:prSet presAssocID="{94C5416C-ACC4-41BC-8309-834C1BA92D0F}" presName="hierChild4" presStyleCnt="0"/>
      <dgm:spPr/>
    </dgm:pt>
    <dgm:pt modelId="{53C83B58-366D-4756-90D0-8B9D43589E8A}" type="pres">
      <dgm:prSet presAssocID="{7A725FA3-56A2-494D-A3D8-48BCBF5B3329}" presName="Name17" presStyleLbl="parChTrans1D3" presStyleIdx="4" presStyleCnt="5"/>
      <dgm:spPr/>
    </dgm:pt>
    <dgm:pt modelId="{FEEF89C3-7003-4C09-BC04-0095A7262F6C}" type="pres">
      <dgm:prSet presAssocID="{8E7BAFE0-4A82-4F33-951C-7DACAB976794}" presName="hierRoot3" presStyleCnt="0"/>
      <dgm:spPr/>
    </dgm:pt>
    <dgm:pt modelId="{3D575447-1791-4149-A656-1875D5CE0582}" type="pres">
      <dgm:prSet presAssocID="{8E7BAFE0-4A82-4F33-951C-7DACAB976794}" presName="composite3" presStyleCnt="0"/>
      <dgm:spPr/>
    </dgm:pt>
    <dgm:pt modelId="{82A4BC22-8A1B-4207-B305-21B9AD5C5C22}" type="pres">
      <dgm:prSet presAssocID="{8E7BAFE0-4A82-4F33-951C-7DACAB976794}" presName="background3" presStyleLbl="node3" presStyleIdx="4" presStyleCnt="5"/>
      <dgm:spPr/>
    </dgm:pt>
    <dgm:pt modelId="{6150F93E-A979-43C0-A807-FB2F6826ADC0}" type="pres">
      <dgm:prSet presAssocID="{8E7BAFE0-4A82-4F33-951C-7DACAB976794}" presName="text3" presStyleLbl="fgAcc3" presStyleIdx="4" presStyleCnt="5" custLinFactNeighborX="15251" custLinFactNeighborY="465">
        <dgm:presLayoutVars>
          <dgm:chPref val="3"/>
        </dgm:presLayoutVars>
      </dgm:prSet>
      <dgm:spPr/>
    </dgm:pt>
    <dgm:pt modelId="{E8C6580E-7854-46B7-8B14-4B6ED34D3509}" type="pres">
      <dgm:prSet presAssocID="{8E7BAFE0-4A82-4F33-951C-7DACAB976794}" presName="hierChild4" presStyleCnt="0"/>
      <dgm:spPr/>
    </dgm:pt>
  </dgm:ptLst>
  <dgm:cxnLst>
    <dgm:cxn modelId="{36D85321-4672-4246-AC45-7DFCFB894C21}" type="presOf" srcId="{7C2F0C2F-0C51-4C89-8053-F66F04C90886}" destId="{500EFDA3-8196-43CF-BF9F-46223B9192D1}" srcOrd="0" destOrd="0" presId="urn:microsoft.com/office/officeart/2005/8/layout/hierarchy1"/>
    <dgm:cxn modelId="{99636223-428D-49C6-B4F2-9BDA87F366C8}" type="presOf" srcId="{9BDD47DE-7B8B-4399-B5CD-78986097633C}" destId="{0D6CF137-9E6E-4527-9010-8BCC4EC680B3}" srcOrd="0" destOrd="0" presId="urn:microsoft.com/office/officeart/2005/8/layout/hierarchy1"/>
    <dgm:cxn modelId="{D853252B-D791-4F2D-9266-5426A597D6BC}" srcId="{5C0B162F-ED6D-426D-B873-ACC5A764A739}" destId="{AC4B61A8-B9EB-401E-BB91-A2364FF75870}" srcOrd="0" destOrd="0" parTransId="{7C2F0C2F-0C51-4C89-8053-F66F04C90886}" sibTransId="{9185DA61-D75C-49D3-B65A-FC5E34AE5302}"/>
    <dgm:cxn modelId="{BF47D02C-2B27-4308-93A0-52A203D5E3B6}" srcId="{9E2C2B50-8835-4452-95AD-74C781BB0843}" destId="{FFC2DA50-3DE2-4B8D-83F0-F89DE4E56437}" srcOrd="0" destOrd="0" parTransId="{9BDD47DE-7B8B-4399-B5CD-78986097633C}" sibTransId="{1E7CA06B-1054-49A7-8DD8-606F82A22264}"/>
    <dgm:cxn modelId="{C986E642-51CC-4F3F-9759-EC2756BC2770}" srcId="{9F4A33C4-B733-40F1-96C9-7A4676C7288B}" destId="{4E8B7578-DD0E-4883-98AE-3F74E8A5F549}" srcOrd="0" destOrd="0" parTransId="{2BE4399A-A5E3-484D-A5CE-57DDC2BD52FF}" sibTransId="{19113B70-8B73-47F9-A230-DA5824CE2929}"/>
    <dgm:cxn modelId="{594EC664-4E0D-415F-B581-2B9E9A882044}" type="presOf" srcId="{86ADB21E-B9AE-43E7-BAC9-25D567EEE7C6}" destId="{7BD68709-6F56-4333-936A-CF01DEB97460}" srcOrd="0" destOrd="0" presId="urn:microsoft.com/office/officeart/2005/8/layout/hierarchy1"/>
    <dgm:cxn modelId="{6A4DDF47-D7EA-4316-9714-E75BD3A554AF}" type="presOf" srcId="{6B7DD32F-635E-48C1-B6B7-32E72C41E11D}" destId="{94079A88-7EBB-4259-9A2A-E7DDBCBBF86F}" srcOrd="0" destOrd="0" presId="urn:microsoft.com/office/officeart/2005/8/layout/hierarchy1"/>
    <dgm:cxn modelId="{ABF8284C-3B41-4402-92C6-AF80722E7A9C}" type="presOf" srcId="{94C5416C-ACC4-41BC-8309-834C1BA92D0F}" destId="{E2767EB5-1834-49CE-B87A-2F101F58388C}" srcOrd="0" destOrd="0" presId="urn:microsoft.com/office/officeart/2005/8/layout/hierarchy1"/>
    <dgm:cxn modelId="{7D78AE6D-D1A4-45AC-87D2-388898B67FA7}" srcId="{5C0B162F-ED6D-426D-B873-ACC5A764A739}" destId="{8E7BAFE0-4A82-4F33-951C-7DACAB976794}" srcOrd="2" destOrd="0" parTransId="{7A725FA3-56A2-494D-A3D8-48BCBF5B3329}" sibTransId="{AF660C92-A2C0-4527-8017-D4AFC74D2B74}"/>
    <dgm:cxn modelId="{2D418F95-91D8-454F-83F3-710E8719791E}" srcId="{4E8B7578-DD0E-4883-98AE-3F74E8A5F549}" destId="{5C0B162F-ED6D-426D-B873-ACC5A764A739}" srcOrd="1" destOrd="0" parTransId="{448615A0-29B7-41AD-8E4A-EAACDF1472FC}" sibTransId="{B1D4A299-8AE4-434F-BC27-18177D5D8CDD}"/>
    <dgm:cxn modelId="{6B8E9199-E617-4BE0-81DF-3A68EA7B0A51}" type="presOf" srcId="{8E7BAFE0-4A82-4F33-951C-7DACAB976794}" destId="{6150F93E-A979-43C0-A807-FB2F6826ADC0}" srcOrd="0" destOrd="0" presId="urn:microsoft.com/office/officeart/2005/8/layout/hierarchy1"/>
    <dgm:cxn modelId="{AC58809F-1210-43B0-AEB5-47B7D45724FE}" srcId="{5C0B162F-ED6D-426D-B873-ACC5A764A739}" destId="{94C5416C-ACC4-41BC-8309-834C1BA92D0F}" srcOrd="1" destOrd="0" parTransId="{1C55DFB3-7F48-4C6E-8A3F-F2D00CB92FDD}" sibTransId="{9AE6E850-B6A7-4C99-A1B9-D9947D21077C}"/>
    <dgm:cxn modelId="{E2E03CB2-964E-4305-A013-C80468163471}" type="presOf" srcId="{8D59571A-B70F-4119-A5C8-8A92BFECD663}" destId="{E9980531-D180-4AC5-BBC1-0924B561E6D9}" srcOrd="0" destOrd="0" presId="urn:microsoft.com/office/officeart/2005/8/layout/hierarchy1"/>
    <dgm:cxn modelId="{855575C9-8946-484A-A219-30D7BE5255B5}" srcId="{4E8B7578-DD0E-4883-98AE-3F74E8A5F549}" destId="{9E2C2B50-8835-4452-95AD-74C781BB0843}" srcOrd="0" destOrd="0" parTransId="{8D59571A-B70F-4119-A5C8-8A92BFECD663}" sibTransId="{E7F0F78C-4FEA-42E3-9B53-9633CE533B51}"/>
    <dgm:cxn modelId="{1DE6C0CF-9295-4A8D-865C-628D0F8D1113}" type="presOf" srcId="{7A725FA3-56A2-494D-A3D8-48BCBF5B3329}" destId="{53C83B58-366D-4756-90D0-8B9D43589E8A}" srcOrd="0" destOrd="0" presId="urn:microsoft.com/office/officeart/2005/8/layout/hierarchy1"/>
    <dgm:cxn modelId="{CAECE3D5-0D08-494B-AFE1-FEA8A2C2F1A7}" type="presOf" srcId="{9F4A33C4-B733-40F1-96C9-7A4676C7288B}" destId="{896C4BF4-27DE-402D-AD12-D4451345CCE2}" srcOrd="0" destOrd="0" presId="urn:microsoft.com/office/officeart/2005/8/layout/hierarchy1"/>
    <dgm:cxn modelId="{38E27BD6-E382-411F-90F7-07D90E23AB2B}" type="presOf" srcId="{5C0B162F-ED6D-426D-B873-ACC5A764A739}" destId="{37CB8A97-F7CE-48FA-80BA-B8A95C754B37}" srcOrd="0" destOrd="0" presId="urn:microsoft.com/office/officeart/2005/8/layout/hierarchy1"/>
    <dgm:cxn modelId="{4B2EAFDA-6733-4A99-BA3E-D1DF8F3A9F6A}" type="presOf" srcId="{9E2C2B50-8835-4452-95AD-74C781BB0843}" destId="{3E4CD0BF-DDA7-45C7-B651-21D152A90CAE}" srcOrd="0" destOrd="0" presId="urn:microsoft.com/office/officeart/2005/8/layout/hierarchy1"/>
    <dgm:cxn modelId="{AB9C92E0-8261-4603-967B-0EEC57EC922D}" type="presOf" srcId="{FFC2DA50-3DE2-4B8D-83F0-F89DE4E56437}" destId="{61FFB144-2BDC-422B-840D-F52EA55A8BF1}" srcOrd="0" destOrd="0" presId="urn:microsoft.com/office/officeart/2005/8/layout/hierarchy1"/>
    <dgm:cxn modelId="{9118CAE2-7564-4D2E-BAFA-D322515A9BCB}" type="presOf" srcId="{4E8B7578-DD0E-4883-98AE-3F74E8A5F549}" destId="{591E3C3B-03B0-4066-8A88-DD6864B2069F}" srcOrd="0" destOrd="0" presId="urn:microsoft.com/office/officeart/2005/8/layout/hierarchy1"/>
    <dgm:cxn modelId="{337C8BE4-73A5-4E2D-A7B8-CD1641B560E0}" type="presOf" srcId="{448615A0-29B7-41AD-8E4A-EAACDF1472FC}" destId="{4ABB6F2A-84F5-47BD-BEF5-8565ACAB39D1}" srcOrd="0" destOrd="0" presId="urn:microsoft.com/office/officeart/2005/8/layout/hierarchy1"/>
    <dgm:cxn modelId="{9F92C0E7-EEF8-41DD-A63D-B5DDC4179F42}" type="presOf" srcId="{AC4B61A8-B9EB-401E-BB91-A2364FF75870}" destId="{52327797-8752-4954-AC85-0BC1809C4A45}" srcOrd="0" destOrd="0" presId="urn:microsoft.com/office/officeart/2005/8/layout/hierarchy1"/>
    <dgm:cxn modelId="{EE3277EC-6FA1-4219-A79E-4F5A5D2F3BA9}" type="presOf" srcId="{1C55DFB3-7F48-4C6E-8A3F-F2D00CB92FDD}" destId="{4B67B212-0B2C-4E1B-9E60-3AFE206534F9}" srcOrd="0" destOrd="0" presId="urn:microsoft.com/office/officeart/2005/8/layout/hierarchy1"/>
    <dgm:cxn modelId="{062BBFF5-F58D-48D2-9488-28AEBA867C8C}" srcId="{9E2C2B50-8835-4452-95AD-74C781BB0843}" destId="{86ADB21E-B9AE-43E7-BAC9-25D567EEE7C6}" srcOrd="1" destOrd="0" parTransId="{6B7DD32F-635E-48C1-B6B7-32E72C41E11D}" sibTransId="{7E9C308E-73B3-4EA4-9134-7586AC7D1DB8}"/>
    <dgm:cxn modelId="{9A75AA93-ADEA-464A-81E2-A196AFEA91E1}" type="presParOf" srcId="{896C4BF4-27DE-402D-AD12-D4451345CCE2}" destId="{3C0621C2-6533-4E40-BBAB-1D602370C6D8}" srcOrd="0" destOrd="0" presId="urn:microsoft.com/office/officeart/2005/8/layout/hierarchy1"/>
    <dgm:cxn modelId="{6C9AD403-473A-42DE-B1BD-BDCA1706CE3B}" type="presParOf" srcId="{3C0621C2-6533-4E40-BBAB-1D602370C6D8}" destId="{8CB68B53-0067-40BB-BC54-746BB43C3AC4}" srcOrd="0" destOrd="0" presId="urn:microsoft.com/office/officeart/2005/8/layout/hierarchy1"/>
    <dgm:cxn modelId="{B111ACFC-661F-4EE4-9137-149F0E6C239F}" type="presParOf" srcId="{8CB68B53-0067-40BB-BC54-746BB43C3AC4}" destId="{78ADA219-7DDF-4EF7-9671-E2848A43ADE4}" srcOrd="0" destOrd="0" presId="urn:microsoft.com/office/officeart/2005/8/layout/hierarchy1"/>
    <dgm:cxn modelId="{7247FE1A-7809-45E2-A480-0A6839B5E227}" type="presParOf" srcId="{8CB68B53-0067-40BB-BC54-746BB43C3AC4}" destId="{591E3C3B-03B0-4066-8A88-DD6864B2069F}" srcOrd="1" destOrd="0" presId="urn:microsoft.com/office/officeart/2005/8/layout/hierarchy1"/>
    <dgm:cxn modelId="{1273EEB2-4D2D-4B68-9CA1-27B52B229D34}" type="presParOf" srcId="{3C0621C2-6533-4E40-BBAB-1D602370C6D8}" destId="{78483E12-BE09-4454-AF97-60D9BEC33F9E}" srcOrd="1" destOrd="0" presId="urn:microsoft.com/office/officeart/2005/8/layout/hierarchy1"/>
    <dgm:cxn modelId="{7A03701E-DE78-4225-8026-D538B372B20B}" type="presParOf" srcId="{78483E12-BE09-4454-AF97-60D9BEC33F9E}" destId="{E9980531-D180-4AC5-BBC1-0924B561E6D9}" srcOrd="0" destOrd="0" presId="urn:microsoft.com/office/officeart/2005/8/layout/hierarchy1"/>
    <dgm:cxn modelId="{99CBDE58-46D4-4AA5-9552-A7046AFAE40C}" type="presParOf" srcId="{78483E12-BE09-4454-AF97-60D9BEC33F9E}" destId="{B0E13FE3-673F-4774-BDE4-435172F00DBE}" srcOrd="1" destOrd="0" presId="urn:microsoft.com/office/officeart/2005/8/layout/hierarchy1"/>
    <dgm:cxn modelId="{180FAF6D-D9BD-44F1-BF46-9F3C32F365A9}" type="presParOf" srcId="{B0E13FE3-673F-4774-BDE4-435172F00DBE}" destId="{136C23F2-7675-4054-9018-7E8A4423F4DA}" srcOrd="0" destOrd="0" presId="urn:microsoft.com/office/officeart/2005/8/layout/hierarchy1"/>
    <dgm:cxn modelId="{14151359-599B-4118-840B-E8149F53EDBC}" type="presParOf" srcId="{136C23F2-7675-4054-9018-7E8A4423F4DA}" destId="{1F24D611-27C7-4BBD-9924-07C0863ADD45}" srcOrd="0" destOrd="0" presId="urn:microsoft.com/office/officeart/2005/8/layout/hierarchy1"/>
    <dgm:cxn modelId="{5EBA6402-D4D0-4B93-B612-03BDA17642CF}" type="presParOf" srcId="{136C23F2-7675-4054-9018-7E8A4423F4DA}" destId="{3E4CD0BF-DDA7-45C7-B651-21D152A90CAE}" srcOrd="1" destOrd="0" presId="urn:microsoft.com/office/officeart/2005/8/layout/hierarchy1"/>
    <dgm:cxn modelId="{31FDC699-BFDE-4BC3-83F8-3334EDCDB591}" type="presParOf" srcId="{B0E13FE3-673F-4774-BDE4-435172F00DBE}" destId="{BD0A1733-AA52-4F0F-8493-94B68B57BB82}" srcOrd="1" destOrd="0" presId="urn:microsoft.com/office/officeart/2005/8/layout/hierarchy1"/>
    <dgm:cxn modelId="{AD9F3D0C-E1E1-4D3B-AE90-2F4698E0E7B1}" type="presParOf" srcId="{BD0A1733-AA52-4F0F-8493-94B68B57BB82}" destId="{0D6CF137-9E6E-4527-9010-8BCC4EC680B3}" srcOrd="0" destOrd="0" presId="urn:microsoft.com/office/officeart/2005/8/layout/hierarchy1"/>
    <dgm:cxn modelId="{700709BB-18F0-466D-AE3E-601099C620EC}" type="presParOf" srcId="{BD0A1733-AA52-4F0F-8493-94B68B57BB82}" destId="{563E7949-F8F9-471C-9480-164E277C3EF9}" srcOrd="1" destOrd="0" presId="urn:microsoft.com/office/officeart/2005/8/layout/hierarchy1"/>
    <dgm:cxn modelId="{0F66DCB6-1A84-4AA4-A346-D7137DD2AC15}" type="presParOf" srcId="{563E7949-F8F9-471C-9480-164E277C3EF9}" destId="{F709CDC5-C784-4AAF-AF4E-B8AB2CDAFCEB}" srcOrd="0" destOrd="0" presId="urn:microsoft.com/office/officeart/2005/8/layout/hierarchy1"/>
    <dgm:cxn modelId="{4A7856D5-0B54-4DEB-B128-3602BA470560}" type="presParOf" srcId="{F709CDC5-C784-4AAF-AF4E-B8AB2CDAFCEB}" destId="{C848C0BA-6B2E-48D5-AE90-6331DEAF2160}" srcOrd="0" destOrd="0" presId="urn:microsoft.com/office/officeart/2005/8/layout/hierarchy1"/>
    <dgm:cxn modelId="{256E400E-DFC3-42F2-A608-34F1A17BF6F2}" type="presParOf" srcId="{F709CDC5-C784-4AAF-AF4E-B8AB2CDAFCEB}" destId="{61FFB144-2BDC-422B-840D-F52EA55A8BF1}" srcOrd="1" destOrd="0" presId="urn:microsoft.com/office/officeart/2005/8/layout/hierarchy1"/>
    <dgm:cxn modelId="{145DBC42-675A-438E-A7B1-EDD0311DAE56}" type="presParOf" srcId="{563E7949-F8F9-471C-9480-164E277C3EF9}" destId="{AD13EB3F-EF0E-4680-B4A5-51EFFA70A38A}" srcOrd="1" destOrd="0" presId="urn:microsoft.com/office/officeart/2005/8/layout/hierarchy1"/>
    <dgm:cxn modelId="{82A1F8C1-EB8E-4787-8110-E30F20F84CB6}" type="presParOf" srcId="{BD0A1733-AA52-4F0F-8493-94B68B57BB82}" destId="{94079A88-7EBB-4259-9A2A-E7DDBCBBF86F}" srcOrd="2" destOrd="0" presId="urn:microsoft.com/office/officeart/2005/8/layout/hierarchy1"/>
    <dgm:cxn modelId="{640194D5-D4FA-4896-B555-E50329CA4117}" type="presParOf" srcId="{BD0A1733-AA52-4F0F-8493-94B68B57BB82}" destId="{0D9E6CE3-D0FC-4F5D-AC42-0AF323FB04FC}" srcOrd="3" destOrd="0" presId="urn:microsoft.com/office/officeart/2005/8/layout/hierarchy1"/>
    <dgm:cxn modelId="{50ECCF58-164D-4480-A814-BC3BB3DEEE11}" type="presParOf" srcId="{0D9E6CE3-D0FC-4F5D-AC42-0AF323FB04FC}" destId="{110BDF9A-1362-401D-BD93-93C29764C168}" srcOrd="0" destOrd="0" presId="urn:microsoft.com/office/officeart/2005/8/layout/hierarchy1"/>
    <dgm:cxn modelId="{9625FBBD-BCD9-4874-964E-05719AB47D04}" type="presParOf" srcId="{110BDF9A-1362-401D-BD93-93C29764C168}" destId="{3E898462-AB26-4C8B-AAD8-7D1CB7D96A51}" srcOrd="0" destOrd="0" presId="urn:microsoft.com/office/officeart/2005/8/layout/hierarchy1"/>
    <dgm:cxn modelId="{7AEC769A-CE7A-41FF-8D83-721F36FC8B75}" type="presParOf" srcId="{110BDF9A-1362-401D-BD93-93C29764C168}" destId="{7BD68709-6F56-4333-936A-CF01DEB97460}" srcOrd="1" destOrd="0" presId="urn:microsoft.com/office/officeart/2005/8/layout/hierarchy1"/>
    <dgm:cxn modelId="{55FEC714-9FDF-403E-B3A2-9A1662D85132}" type="presParOf" srcId="{0D9E6CE3-D0FC-4F5D-AC42-0AF323FB04FC}" destId="{3519291F-F383-4C16-A136-FB139787ACA6}" srcOrd="1" destOrd="0" presId="urn:microsoft.com/office/officeart/2005/8/layout/hierarchy1"/>
    <dgm:cxn modelId="{2DD436BF-CE77-45B1-B762-CA630B5FA9FC}" type="presParOf" srcId="{78483E12-BE09-4454-AF97-60D9BEC33F9E}" destId="{4ABB6F2A-84F5-47BD-BEF5-8565ACAB39D1}" srcOrd="2" destOrd="0" presId="urn:microsoft.com/office/officeart/2005/8/layout/hierarchy1"/>
    <dgm:cxn modelId="{715D8514-B9B0-4B0F-A72E-1B5FA97F5EE1}" type="presParOf" srcId="{78483E12-BE09-4454-AF97-60D9BEC33F9E}" destId="{E3144441-198C-481D-9401-F71FE643D66D}" srcOrd="3" destOrd="0" presId="urn:microsoft.com/office/officeart/2005/8/layout/hierarchy1"/>
    <dgm:cxn modelId="{95ABA43A-5CDA-4F69-A691-F75C1E3533F3}" type="presParOf" srcId="{E3144441-198C-481D-9401-F71FE643D66D}" destId="{CF24D6DF-77D4-4597-B9BB-88049E32E50F}" srcOrd="0" destOrd="0" presId="urn:microsoft.com/office/officeart/2005/8/layout/hierarchy1"/>
    <dgm:cxn modelId="{9D1D9FDA-EA98-4398-9697-81CD04478753}" type="presParOf" srcId="{CF24D6DF-77D4-4597-B9BB-88049E32E50F}" destId="{1B6E2F36-4310-4238-9600-7CD06BB8405A}" srcOrd="0" destOrd="0" presId="urn:microsoft.com/office/officeart/2005/8/layout/hierarchy1"/>
    <dgm:cxn modelId="{7F6FD3DB-A96B-4BF9-A0D8-650F8E4E3640}" type="presParOf" srcId="{CF24D6DF-77D4-4597-B9BB-88049E32E50F}" destId="{37CB8A97-F7CE-48FA-80BA-B8A95C754B37}" srcOrd="1" destOrd="0" presId="urn:microsoft.com/office/officeart/2005/8/layout/hierarchy1"/>
    <dgm:cxn modelId="{92D24DD3-D15C-4228-B10C-8068E1C02269}" type="presParOf" srcId="{E3144441-198C-481D-9401-F71FE643D66D}" destId="{E956C556-288E-4E97-A6C8-DA1AB4F1FC3C}" srcOrd="1" destOrd="0" presId="urn:microsoft.com/office/officeart/2005/8/layout/hierarchy1"/>
    <dgm:cxn modelId="{861CB598-8511-4B94-83F9-86FA7160B4D0}" type="presParOf" srcId="{E956C556-288E-4E97-A6C8-DA1AB4F1FC3C}" destId="{500EFDA3-8196-43CF-BF9F-46223B9192D1}" srcOrd="0" destOrd="0" presId="urn:microsoft.com/office/officeart/2005/8/layout/hierarchy1"/>
    <dgm:cxn modelId="{43B7CA58-70C8-4CAF-9414-1111234FD7FF}" type="presParOf" srcId="{E956C556-288E-4E97-A6C8-DA1AB4F1FC3C}" destId="{C80C3097-CDC2-4854-81D5-9A037FA410FA}" srcOrd="1" destOrd="0" presId="urn:microsoft.com/office/officeart/2005/8/layout/hierarchy1"/>
    <dgm:cxn modelId="{3DAA2509-1BAE-489D-BE00-ADCF69662C99}" type="presParOf" srcId="{C80C3097-CDC2-4854-81D5-9A037FA410FA}" destId="{F65A5B37-0A9E-49CE-8AB6-79D0957FE20E}" srcOrd="0" destOrd="0" presId="urn:microsoft.com/office/officeart/2005/8/layout/hierarchy1"/>
    <dgm:cxn modelId="{E01019E8-92D8-4226-891C-57CA8ABF487D}" type="presParOf" srcId="{F65A5B37-0A9E-49CE-8AB6-79D0957FE20E}" destId="{530F8615-4028-4EB3-A1E2-6AC4280F5D78}" srcOrd="0" destOrd="0" presId="urn:microsoft.com/office/officeart/2005/8/layout/hierarchy1"/>
    <dgm:cxn modelId="{EA161735-8023-46B4-AA34-4CE715DC8906}" type="presParOf" srcId="{F65A5B37-0A9E-49CE-8AB6-79D0957FE20E}" destId="{52327797-8752-4954-AC85-0BC1809C4A45}" srcOrd="1" destOrd="0" presId="urn:microsoft.com/office/officeart/2005/8/layout/hierarchy1"/>
    <dgm:cxn modelId="{3C41EB8A-FBD9-401D-B306-EB1518688DFD}" type="presParOf" srcId="{C80C3097-CDC2-4854-81D5-9A037FA410FA}" destId="{2520B287-E0DC-4EC8-8304-63BF8293D39D}" srcOrd="1" destOrd="0" presId="urn:microsoft.com/office/officeart/2005/8/layout/hierarchy1"/>
    <dgm:cxn modelId="{11D7C4B9-5D6C-4038-8700-49F47E28AD0E}" type="presParOf" srcId="{E956C556-288E-4E97-A6C8-DA1AB4F1FC3C}" destId="{4B67B212-0B2C-4E1B-9E60-3AFE206534F9}" srcOrd="2" destOrd="0" presId="urn:microsoft.com/office/officeart/2005/8/layout/hierarchy1"/>
    <dgm:cxn modelId="{FA8F43BD-E8DE-4FAE-857D-3B9B9AA82A3E}" type="presParOf" srcId="{E956C556-288E-4E97-A6C8-DA1AB4F1FC3C}" destId="{A3A63C1E-38B5-4C30-9DA7-4B64CEF6AB2E}" srcOrd="3" destOrd="0" presId="urn:microsoft.com/office/officeart/2005/8/layout/hierarchy1"/>
    <dgm:cxn modelId="{7B1031E4-B1A7-4624-9F6D-A5050F26DBB5}" type="presParOf" srcId="{A3A63C1E-38B5-4C30-9DA7-4B64CEF6AB2E}" destId="{C9B4C569-7A3E-4799-BA66-271186830D14}" srcOrd="0" destOrd="0" presId="urn:microsoft.com/office/officeart/2005/8/layout/hierarchy1"/>
    <dgm:cxn modelId="{42FF36F1-DE8F-4227-90D9-48F8D4817186}" type="presParOf" srcId="{C9B4C569-7A3E-4799-BA66-271186830D14}" destId="{800FFFBB-811E-437E-B4D7-8BB665055588}" srcOrd="0" destOrd="0" presId="urn:microsoft.com/office/officeart/2005/8/layout/hierarchy1"/>
    <dgm:cxn modelId="{90D35D34-6B4E-4A0F-B42E-81B3E7322163}" type="presParOf" srcId="{C9B4C569-7A3E-4799-BA66-271186830D14}" destId="{E2767EB5-1834-49CE-B87A-2F101F58388C}" srcOrd="1" destOrd="0" presId="urn:microsoft.com/office/officeart/2005/8/layout/hierarchy1"/>
    <dgm:cxn modelId="{8B91CD1A-BAD9-4378-A2E6-906CA79D3421}" type="presParOf" srcId="{A3A63C1E-38B5-4C30-9DA7-4B64CEF6AB2E}" destId="{4F0CF195-182E-43E8-A372-AAFFA7D68F98}" srcOrd="1" destOrd="0" presId="urn:microsoft.com/office/officeart/2005/8/layout/hierarchy1"/>
    <dgm:cxn modelId="{68C30FD1-E659-4113-B499-982A9A266FBC}" type="presParOf" srcId="{E956C556-288E-4E97-A6C8-DA1AB4F1FC3C}" destId="{53C83B58-366D-4756-90D0-8B9D43589E8A}" srcOrd="4" destOrd="0" presId="urn:microsoft.com/office/officeart/2005/8/layout/hierarchy1"/>
    <dgm:cxn modelId="{58CECF74-DDB0-40BA-AD97-38B27B78DC67}" type="presParOf" srcId="{E956C556-288E-4E97-A6C8-DA1AB4F1FC3C}" destId="{FEEF89C3-7003-4C09-BC04-0095A7262F6C}" srcOrd="5" destOrd="0" presId="urn:microsoft.com/office/officeart/2005/8/layout/hierarchy1"/>
    <dgm:cxn modelId="{DFC88A9E-E889-4ECC-8B99-89ABC6291616}" type="presParOf" srcId="{FEEF89C3-7003-4C09-BC04-0095A7262F6C}" destId="{3D575447-1791-4149-A656-1875D5CE0582}" srcOrd="0" destOrd="0" presId="urn:microsoft.com/office/officeart/2005/8/layout/hierarchy1"/>
    <dgm:cxn modelId="{8255DC71-BB04-4F04-BBA5-D9F3E18223DC}" type="presParOf" srcId="{3D575447-1791-4149-A656-1875D5CE0582}" destId="{82A4BC22-8A1B-4207-B305-21B9AD5C5C22}" srcOrd="0" destOrd="0" presId="urn:microsoft.com/office/officeart/2005/8/layout/hierarchy1"/>
    <dgm:cxn modelId="{FC09F2D5-E636-4564-93CB-F178E2C5DA86}" type="presParOf" srcId="{3D575447-1791-4149-A656-1875D5CE0582}" destId="{6150F93E-A979-43C0-A807-FB2F6826ADC0}" srcOrd="1" destOrd="0" presId="urn:microsoft.com/office/officeart/2005/8/layout/hierarchy1"/>
    <dgm:cxn modelId="{EBF7E1E5-E027-4745-9B3C-F2410A62D1C5}" type="presParOf" srcId="{FEEF89C3-7003-4C09-BC04-0095A7262F6C}" destId="{E8C6580E-7854-46B7-8B14-4B6ED34D350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8B274A-F762-479F-8359-2323BF1E3F4B}" type="doc">
      <dgm:prSet loTypeId="urn:microsoft.com/office/officeart/2005/8/layout/chevron1" loCatId="process" qsTypeId="urn:microsoft.com/office/officeart/2005/8/quickstyle/simple1" qsCatId="simple" csTypeId="urn:microsoft.com/office/officeart/2005/8/colors/accent3_3" csCatId="accent3" phldr="1"/>
      <dgm:spPr/>
    </dgm:pt>
    <dgm:pt modelId="{091FDA41-422C-4E24-943D-A4281508E6AC}">
      <dgm:prSet phldrT="[Text]" custT="1"/>
      <dgm:spPr/>
      <dgm:t>
        <a:bodyPr/>
        <a:lstStyle/>
        <a:p>
          <a:r>
            <a:rPr lang="en-US" sz="1800">
              <a:solidFill>
                <a:srgbClr val="002060"/>
              </a:solidFill>
            </a:rPr>
            <a:t>Pre Sanction</a:t>
          </a:r>
          <a:endParaRPr lang="en-IN" sz="1800" dirty="0">
            <a:solidFill>
              <a:srgbClr val="002060"/>
            </a:solidFill>
          </a:endParaRPr>
        </a:p>
      </dgm:t>
    </dgm:pt>
    <dgm:pt modelId="{42DF973F-A8CE-4B54-AFBF-A259B669BC5E}" type="parTrans" cxnId="{7D95A452-2DB9-4798-AA5F-379ADAB6E774}">
      <dgm:prSet/>
      <dgm:spPr/>
      <dgm:t>
        <a:bodyPr/>
        <a:lstStyle/>
        <a:p>
          <a:endParaRPr lang="en-IN">
            <a:solidFill>
              <a:srgbClr val="002060"/>
            </a:solidFill>
          </a:endParaRPr>
        </a:p>
      </dgm:t>
    </dgm:pt>
    <dgm:pt modelId="{0A1822EE-FD28-4F29-9F32-3259988DC868}" type="sibTrans" cxnId="{7D95A452-2DB9-4798-AA5F-379ADAB6E774}">
      <dgm:prSet/>
      <dgm:spPr/>
      <dgm:t>
        <a:bodyPr/>
        <a:lstStyle/>
        <a:p>
          <a:endParaRPr lang="en-IN">
            <a:solidFill>
              <a:srgbClr val="002060"/>
            </a:solidFill>
          </a:endParaRPr>
        </a:p>
      </dgm:t>
    </dgm:pt>
    <dgm:pt modelId="{7AA2148E-4C35-465D-8844-3B1C1947803C}">
      <dgm:prSet phldrT="[Text]" custT="1"/>
      <dgm:spPr/>
      <dgm:t>
        <a:bodyPr/>
        <a:lstStyle/>
        <a:p>
          <a:r>
            <a:rPr lang="en-US" sz="1800">
              <a:solidFill>
                <a:srgbClr val="002060"/>
              </a:solidFill>
            </a:rPr>
            <a:t>Documentation</a:t>
          </a:r>
          <a:endParaRPr lang="en-IN" sz="1800" dirty="0">
            <a:solidFill>
              <a:srgbClr val="002060"/>
            </a:solidFill>
          </a:endParaRPr>
        </a:p>
      </dgm:t>
    </dgm:pt>
    <dgm:pt modelId="{9CC3A7AD-CC5F-4138-AD8A-042E8CB7C84A}" type="parTrans" cxnId="{FA922909-6F9C-4591-8D7C-9DA751A56B30}">
      <dgm:prSet/>
      <dgm:spPr/>
      <dgm:t>
        <a:bodyPr/>
        <a:lstStyle/>
        <a:p>
          <a:endParaRPr lang="en-IN">
            <a:solidFill>
              <a:srgbClr val="002060"/>
            </a:solidFill>
          </a:endParaRPr>
        </a:p>
      </dgm:t>
    </dgm:pt>
    <dgm:pt modelId="{1DCAB303-53F2-4DCE-B401-A4D3642C161B}" type="sibTrans" cxnId="{FA922909-6F9C-4591-8D7C-9DA751A56B30}">
      <dgm:prSet/>
      <dgm:spPr/>
      <dgm:t>
        <a:bodyPr/>
        <a:lstStyle/>
        <a:p>
          <a:endParaRPr lang="en-IN">
            <a:solidFill>
              <a:srgbClr val="002060"/>
            </a:solidFill>
          </a:endParaRPr>
        </a:p>
      </dgm:t>
    </dgm:pt>
    <dgm:pt modelId="{B3BF4107-68EE-4BC6-A1EB-82DDFBBA191A}">
      <dgm:prSet phldrT="[Text]" custT="1"/>
      <dgm:spPr/>
      <dgm:t>
        <a:bodyPr/>
        <a:lstStyle/>
        <a:p>
          <a:r>
            <a:rPr lang="en-US" sz="1800">
              <a:solidFill>
                <a:srgbClr val="002060"/>
              </a:solidFill>
            </a:rPr>
            <a:t>Post Sanction</a:t>
          </a:r>
          <a:endParaRPr lang="en-IN" sz="1800" dirty="0">
            <a:solidFill>
              <a:srgbClr val="002060"/>
            </a:solidFill>
          </a:endParaRPr>
        </a:p>
      </dgm:t>
    </dgm:pt>
    <dgm:pt modelId="{B79A13DE-D6D4-43D1-91B4-0B622C4F1472}" type="parTrans" cxnId="{BB382584-81CB-4916-87E3-10039EFF1D19}">
      <dgm:prSet/>
      <dgm:spPr/>
      <dgm:t>
        <a:bodyPr/>
        <a:lstStyle/>
        <a:p>
          <a:endParaRPr lang="en-IN">
            <a:solidFill>
              <a:srgbClr val="002060"/>
            </a:solidFill>
          </a:endParaRPr>
        </a:p>
      </dgm:t>
    </dgm:pt>
    <dgm:pt modelId="{19A74E32-59A2-4F3A-8FCC-58B73A33DA5B}" type="sibTrans" cxnId="{BB382584-81CB-4916-87E3-10039EFF1D19}">
      <dgm:prSet/>
      <dgm:spPr/>
      <dgm:t>
        <a:bodyPr/>
        <a:lstStyle/>
        <a:p>
          <a:endParaRPr lang="en-IN">
            <a:solidFill>
              <a:srgbClr val="002060"/>
            </a:solidFill>
          </a:endParaRPr>
        </a:p>
      </dgm:t>
    </dgm:pt>
    <dgm:pt modelId="{6CC15308-1120-4FA3-A2DE-4D2D990F2D7D}" type="pres">
      <dgm:prSet presAssocID="{148B274A-F762-479F-8359-2323BF1E3F4B}" presName="Name0" presStyleCnt="0">
        <dgm:presLayoutVars>
          <dgm:dir/>
          <dgm:animLvl val="lvl"/>
          <dgm:resizeHandles val="exact"/>
        </dgm:presLayoutVars>
      </dgm:prSet>
      <dgm:spPr/>
    </dgm:pt>
    <dgm:pt modelId="{7D35905D-B8FC-48FB-8827-CAB280639730}" type="pres">
      <dgm:prSet presAssocID="{091FDA41-422C-4E24-943D-A4281508E6AC}" presName="parTxOnly" presStyleLbl="node1" presStyleIdx="0" presStyleCnt="3">
        <dgm:presLayoutVars>
          <dgm:chMax val="0"/>
          <dgm:chPref val="0"/>
          <dgm:bulletEnabled val="1"/>
        </dgm:presLayoutVars>
      </dgm:prSet>
      <dgm:spPr/>
    </dgm:pt>
    <dgm:pt modelId="{047D385E-0190-4074-9A7D-D42E34CFEF8D}" type="pres">
      <dgm:prSet presAssocID="{0A1822EE-FD28-4F29-9F32-3259988DC868}" presName="parTxOnlySpace" presStyleCnt="0"/>
      <dgm:spPr/>
    </dgm:pt>
    <dgm:pt modelId="{7EA8991F-443C-4E9E-955F-1B2711C1D088}" type="pres">
      <dgm:prSet presAssocID="{7AA2148E-4C35-465D-8844-3B1C1947803C}" presName="parTxOnly" presStyleLbl="node1" presStyleIdx="1" presStyleCnt="3">
        <dgm:presLayoutVars>
          <dgm:chMax val="0"/>
          <dgm:chPref val="0"/>
          <dgm:bulletEnabled val="1"/>
        </dgm:presLayoutVars>
      </dgm:prSet>
      <dgm:spPr/>
    </dgm:pt>
    <dgm:pt modelId="{228E5A12-5EEF-48E6-8F09-8CE8E2E50522}" type="pres">
      <dgm:prSet presAssocID="{1DCAB303-53F2-4DCE-B401-A4D3642C161B}" presName="parTxOnlySpace" presStyleCnt="0"/>
      <dgm:spPr/>
    </dgm:pt>
    <dgm:pt modelId="{737E910E-4D4E-4B25-98C6-1FF35CD36AFA}" type="pres">
      <dgm:prSet presAssocID="{B3BF4107-68EE-4BC6-A1EB-82DDFBBA191A}" presName="parTxOnly" presStyleLbl="node1" presStyleIdx="2" presStyleCnt="3">
        <dgm:presLayoutVars>
          <dgm:chMax val="0"/>
          <dgm:chPref val="0"/>
          <dgm:bulletEnabled val="1"/>
        </dgm:presLayoutVars>
      </dgm:prSet>
      <dgm:spPr/>
    </dgm:pt>
  </dgm:ptLst>
  <dgm:cxnLst>
    <dgm:cxn modelId="{FA922909-6F9C-4591-8D7C-9DA751A56B30}" srcId="{148B274A-F762-479F-8359-2323BF1E3F4B}" destId="{7AA2148E-4C35-465D-8844-3B1C1947803C}" srcOrd="1" destOrd="0" parTransId="{9CC3A7AD-CC5F-4138-AD8A-042E8CB7C84A}" sibTransId="{1DCAB303-53F2-4DCE-B401-A4D3642C161B}"/>
    <dgm:cxn modelId="{3A53A428-FBF3-4C82-92EA-DC0FAED2A289}" type="presOf" srcId="{7AA2148E-4C35-465D-8844-3B1C1947803C}" destId="{7EA8991F-443C-4E9E-955F-1B2711C1D088}" srcOrd="0" destOrd="0" presId="urn:microsoft.com/office/officeart/2005/8/layout/chevron1"/>
    <dgm:cxn modelId="{B738BB6C-A2ED-4882-A29F-395DC13E6AA8}" type="presOf" srcId="{091FDA41-422C-4E24-943D-A4281508E6AC}" destId="{7D35905D-B8FC-48FB-8827-CAB280639730}" srcOrd="0" destOrd="0" presId="urn:microsoft.com/office/officeart/2005/8/layout/chevron1"/>
    <dgm:cxn modelId="{7D95A452-2DB9-4798-AA5F-379ADAB6E774}" srcId="{148B274A-F762-479F-8359-2323BF1E3F4B}" destId="{091FDA41-422C-4E24-943D-A4281508E6AC}" srcOrd="0" destOrd="0" parTransId="{42DF973F-A8CE-4B54-AFBF-A259B669BC5E}" sibTransId="{0A1822EE-FD28-4F29-9F32-3259988DC868}"/>
    <dgm:cxn modelId="{14940473-0E20-45D4-894B-3BD17A6920E9}" type="presOf" srcId="{148B274A-F762-479F-8359-2323BF1E3F4B}" destId="{6CC15308-1120-4FA3-A2DE-4D2D990F2D7D}" srcOrd="0" destOrd="0" presId="urn:microsoft.com/office/officeart/2005/8/layout/chevron1"/>
    <dgm:cxn modelId="{BB382584-81CB-4916-87E3-10039EFF1D19}" srcId="{148B274A-F762-479F-8359-2323BF1E3F4B}" destId="{B3BF4107-68EE-4BC6-A1EB-82DDFBBA191A}" srcOrd="2" destOrd="0" parTransId="{B79A13DE-D6D4-43D1-91B4-0B622C4F1472}" sibTransId="{19A74E32-59A2-4F3A-8FCC-58B73A33DA5B}"/>
    <dgm:cxn modelId="{9EF6FDD9-0A94-4797-BF03-D3B818FEA0AF}" type="presOf" srcId="{B3BF4107-68EE-4BC6-A1EB-82DDFBBA191A}" destId="{737E910E-4D4E-4B25-98C6-1FF35CD36AFA}" srcOrd="0" destOrd="0" presId="urn:microsoft.com/office/officeart/2005/8/layout/chevron1"/>
    <dgm:cxn modelId="{DE4CAD14-98E9-4B19-A7CA-BAE22644E417}" type="presParOf" srcId="{6CC15308-1120-4FA3-A2DE-4D2D990F2D7D}" destId="{7D35905D-B8FC-48FB-8827-CAB280639730}" srcOrd="0" destOrd="0" presId="urn:microsoft.com/office/officeart/2005/8/layout/chevron1"/>
    <dgm:cxn modelId="{DA5EF1E2-83A2-459E-A6A1-ED9977613040}" type="presParOf" srcId="{6CC15308-1120-4FA3-A2DE-4D2D990F2D7D}" destId="{047D385E-0190-4074-9A7D-D42E34CFEF8D}" srcOrd="1" destOrd="0" presId="urn:microsoft.com/office/officeart/2005/8/layout/chevron1"/>
    <dgm:cxn modelId="{FB12E895-08EC-48BD-9379-135ED800131F}" type="presParOf" srcId="{6CC15308-1120-4FA3-A2DE-4D2D990F2D7D}" destId="{7EA8991F-443C-4E9E-955F-1B2711C1D088}" srcOrd="2" destOrd="0" presId="urn:microsoft.com/office/officeart/2005/8/layout/chevron1"/>
    <dgm:cxn modelId="{23C6583C-A261-45D6-9C8C-942A36497F78}" type="presParOf" srcId="{6CC15308-1120-4FA3-A2DE-4D2D990F2D7D}" destId="{228E5A12-5EEF-48E6-8F09-8CE8E2E50522}" srcOrd="3" destOrd="0" presId="urn:microsoft.com/office/officeart/2005/8/layout/chevron1"/>
    <dgm:cxn modelId="{CBD6BD88-B64A-42D3-83E0-8696EC0744DD}" type="presParOf" srcId="{6CC15308-1120-4FA3-A2DE-4D2D990F2D7D}" destId="{737E910E-4D4E-4B25-98C6-1FF35CD36AFA}"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BF21B3-16FB-435C-8703-33CEE42520EF}" type="doc">
      <dgm:prSet loTypeId="urn:microsoft.com/office/officeart/2005/8/layout/vList3#1" loCatId="list" qsTypeId="urn:microsoft.com/office/officeart/2005/8/quickstyle/simple1" qsCatId="simple" csTypeId="urn:microsoft.com/office/officeart/2005/8/colors/accent1_2" csCatId="accent1" phldr="1"/>
      <dgm:spPr/>
    </dgm:pt>
    <dgm:pt modelId="{E5E27A4C-B379-452E-8E28-D8BDF7B2A7A0}">
      <dgm:prSet phldrT="[Text]"/>
      <dgm:spPr/>
      <dgm:t>
        <a:bodyPr/>
        <a:lstStyle/>
        <a:p>
          <a:r>
            <a:rPr lang="en-US" dirty="0">
              <a:solidFill>
                <a:srgbClr val="002060"/>
              </a:solidFill>
            </a:rPr>
            <a:t>Cash Credit</a:t>
          </a:r>
        </a:p>
      </dgm:t>
    </dgm:pt>
    <dgm:pt modelId="{A734B23F-BBF9-4D41-83DE-7F092616658F}" type="parTrans" cxnId="{1C9C6F8E-5CCC-47DD-9E55-6060A743AACC}">
      <dgm:prSet/>
      <dgm:spPr/>
    </dgm:pt>
    <dgm:pt modelId="{869CF81B-B375-4B73-B848-2853FFCAF97D}" type="sibTrans" cxnId="{1C9C6F8E-5CCC-47DD-9E55-6060A743AACC}">
      <dgm:prSet/>
      <dgm:spPr/>
    </dgm:pt>
    <dgm:pt modelId="{5E618046-CB29-421D-810E-8171554EA112}">
      <dgm:prSet phldrT="[Text]"/>
      <dgm:spPr/>
      <dgm:t>
        <a:bodyPr/>
        <a:lstStyle/>
        <a:p>
          <a:r>
            <a:rPr lang="en-US" dirty="0">
              <a:solidFill>
                <a:srgbClr val="002060"/>
              </a:solidFill>
            </a:rPr>
            <a:t>Term Loan</a:t>
          </a:r>
        </a:p>
      </dgm:t>
    </dgm:pt>
    <dgm:pt modelId="{80F987C9-3B30-4ECE-91EF-DD69B6762070}" type="parTrans" cxnId="{AA741CC9-C8F0-4562-8EC2-3651F7F1BF46}">
      <dgm:prSet/>
      <dgm:spPr/>
    </dgm:pt>
    <dgm:pt modelId="{EAB16BF5-4896-4696-AD9A-C4C887E2EC42}" type="sibTrans" cxnId="{AA741CC9-C8F0-4562-8EC2-3651F7F1BF46}">
      <dgm:prSet/>
      <dgm:spPr/>
    </dgm:pt>
    <dgm:pt modelId="{67E00C8E-FEF1-49E8-8209-99541FC48D26}">
      <dgm:prSet phldrT="[Text]"/>
      <dgm:spPr/>
      <dgm:t>
        <a:bodyPr/>
        <a:lstStyle/>
        <a:p>
          <a:r>
            <a:rPr lang="en-US" dirty="0">
              <a:solidFill>
                <a:srgbClr val="002060"/>
              </a:solidFill>
            </a:rPr>
            <a:t>Bill Discounting</a:t>
          </a:r>
        </a:p>
      </dgm:t>
    </dgm:pt>
    <dgm:pt modelId="{12F382AA-91AA-4A52-84AE-CB1B89EFFA1C}" type="parTrans" cxnId="{ABAA3669-93EE-496E-BE4F-2D11DAE7ADE3}">
      <dgm:prSet/>
      <dgm:spPr/>
    </dgm:pt>
    <dgm:pt modelId="{75D1F8B7-DCB5-40F3-94FB-480FBAA23167}" type="sibTrans" cxnId="{ABAA3669-93EE-496E-BE4F-2D11DAE7ADE3}">
      <dgm:prSet/>
      <dgm:spPr/>
    </dgm:pt>
    <dgm:pt modelId="{E3D1260C-320B-4E4E-A54B-6252A39DFA1C}">
      <dgm:prSet phldrT="[Text]"/>
      <dgm:spPr/>
      <dgm:t>
        <a:bodyPr/>
        <a:lstStyle/>
        <a:p>
          <a:r>
            <a:rPr lang="en-US" dirty="0">
              <a:solidFill>
                <a:srgbClr val="002060"/>
              </a:solidFill>
            </a:rPr>
            <a:t>Overdraft</a:t>
          </a:r>
        </a:p>
      </dgm:t>
    </dgm:pt>
    <dgm:pt modelId="{3064C15E-7FA7-463A-B980-0020E2FFF6D6}" type="parTrans" cxnId="{38A8EC37-D00D-432B-A15E-8B0AC11B9956}">
      <dgm:prSet/>
      <dgm:spPr/>
    </dgm:pt>
    <dgm:pt modelId="{CB298123-2757-4621-80A8-FF668AF56FB1}" type="sibTrans" cxnId="{38A8EC37-D00D-432B-A15E-8B0AC11B9956}">
      <dgm:prSet/>
      <dgm:spPr/>
    </dgm:pt>
    <dgm:pt modelId="{7ECE3129-26B8-4A4B-B04D-84F45872F8EE}">
      <dgm:prSet phldrT="[Text]"/>
      <dgm:spPr/>
      <dgm:t>
        <a:bodyPr/>
        <a:lstStyle/>
        <a:p>
          <a:r>
            <a:rPr lang="en-US" dirty="0">
              <a:solidFill>
                <a:srgbClr val="002060"/>
              </a:solidFill>
            </a:rPr>
            <a:t>Export Loan</a:t>
          </a:r>
        </a:p>
      </dgm:t>
    </dgm:pt>
    <dgm:pt modelId="{920F1644-DB1B-4CA3-A81A-3D3BB819DC89}" type="parTrans" cxnId="{AF0F4578-AF5F-43CC-99F6-8954772199D9}">
      <dgm:prSet/>
      <dgm:spPr/>
    </dgm:pt>
    <dgm:pt modelId="{1900C131-8F3A-4537-9962-081CBB1250EE}" type="sibTrans" cxnId="{AF0F4578-AF5F-43CC-99F6-8954772199D9}">
      <dgm:prSet/>
      <dgm:spPr/>
    </dgm:pt>
    <dgm:pt modelId="{9D784CCD-9E21-4C3F-BDDE-4EDC31F35858}" type="pres">
      <dgm:prSet presAssocID="{B5BF21B3-16FB-435C-8703-33CEE42520EF}" presName="linearFlow" presStyleCnt="0">
        <dgm:presLayoutVars>
          <dgm:dir/>
          <dgm:resizeHandles val="exact"/>
        </dgm:presLayoutVars>
      </dgm:prSet>
      <dgm:spPr/>
    </dgm:pt>
    <dgm:pt modelId="{327800E5-FF81-4414-A08B-F93A02415700}" type="pres">
      <dgm:prSet presAssocID="{E5E27A4C-B379-452E-8E28-D8BDF7B2A7A0}" presName="composite" presStyleCnt="0"/>
      <dgm:spPr/>
    </dgm:pt>
    <dgm:pt modelId="{C4331457-5047-42DC-BD29-A3B4FF6DBCC7}" type="pres">
      <dgm:prSet presAssocID="{E5E27A4C-B379-452E-8E28-D8BDF7B2A7A0}" presName="imgShp" presStyleLbl="fgImgPlace1" presStyleIdx="0" presStyleCnt="5"/>
      <dgm:spPr/>
    </dgm:pt>
    <dgm:pt modelId="{B3BAFF93-92A5-4CD8-979D-68EF50EF44F0}" type="pres">
      <dgm:prSet presAssocID="{E5E27A4C-B379-452E-8E28-D8BDF7B2A7A0}" presName="txShp" presStyleLbl="node1" presStyleIdx="0" presStyleCnt="5">
        <dgm:presLayoutVars>
          <dgm:bulletEnabled val="1"/>
        </dgm:presLayoutVars>
      </dgm:prSet>
      <dgm:spPr/>
    </dgm:pt>
    <dgm:pt modelId="{126CA678-C7BA-4EFE-B4D2-A5716DB1116A}" type="pres">
      <dgm:prSet presAssocID="{869CF81B-B375-4B73-B848-2853FFCAF97D}" presName="spacing" presStyleCnt="0"/>
      <dgm:spPr/>
    </dgm:pt>
    <dgm:pt modelId="{A9846D1F-7F01-425A-9741-D64A2A935476}" type="pres">
      <dgm:prSet presAssocID="{5E618046-CB29-421D-810E-8171554EA112}" presName="composite" presStyleCnt="0"/>
      <dgm:spPr/>
    </dgm:pt>
    <dgm:pt modelId="{2404C62F-1CA9-4108-B52C-2481961A557F}" type="pres">
      <dgm:prSet presAssocID="{5E618046-CB29-421D-810E-8171554EA112}" presName="imgShp" presStyleLbl="fgImgPlace1" presStyleIdx="1" presStyleCnt="5"/>
      <dgm:spPr/>
    </dgm:pt>
    <dgm:pt modelId="{B6900A36-F2EF-4899-9C03-3D870454248B}" type="pres">
      <dgm:prSet presAssocID="{5E618046-CB29-421D-810E-8171554EA112}" presName="txShp" presStyleLbl="node1" presStyleIdx="1" presStyleCnt="5">
        <dgm:presLayoutVars>
          <dgm:bulletEnabled val="1"/>
        </dgm:presLayoutVars>
      </dgm:prSet>
      <dgm:spPr/>
    </dgm:pt>
    <dgm:pt modelId="{B64413AC-5382-418D-BDAB-CDC52F3AF095}" type="pres">
      <dgm:prSet presAssocID="{EAB16BF5-4896-4696-AD9A-C4C887E2EC42}" presName="spacing" presStyleCnt="0"/>
      <dgm:spPr/>
    </dgm:pt>
    <dgm:pt modelId="{AE81A32B-21BA-419C-8DBB-6E85179AA661}" type="pres">
      <dgm:prSet presAssocID="{E3D1260C-320B-4E4E-A54B-6252A39DFA1C}" presName="composite" presStyleCnt="0"/>
      <dgm:spPr/>
    </dgm:pt>
    <dgm:pt modelId="{A5EFA879-7E95-4A1E-AF4B-127B7E721781}" type="pres">
      <dgm:prSet presAssocID="{E3D1260C-320B-4E4E-A54B-6252A39DFA1C}" presName="imgShp" presStyleLbl="fgImgPlace1" presStyleIdx="2" presStyleCnt="5"/>
      <dgm:spPr/>
    </dgm:pt>
    <dgm:pt modelId="{A7CE1C04-32DB-4A9E-B0BC-A12901FD4C18}" type="pres">
      <dgm:prSet presAssocID="{E3D1260C-320B-4E4E-A54B-6252A39DFA1C}" presName="txShp" presStyleLbl="node1" presStyleIdx="2" presStyleCnt="5">
        <dgm:presLayoutVars>
          <dgm:bulletEnabled val="1"/>
        </dgm:presLayoutVars>
      </dgm:prSet>
      <dgm:spPr/>
    </dgm:pt>
    <dgm:pt modelId="{B632196F-6DD2-4636-B5BC-CBD46C1E3CFD}" type="pres">
      <dgm:prSet presAssocID="{CB298123-2757-4621-80A8-FF668AF56FB1}" presName="spacing" presStyleCnt="0"/>
      <dgm:spPr/>
    </dgm:pt>
    <dgm:pt modelId="{2B7C6B35-FA15-48F7-8A32-EF16936C2DC0}" type="pres">
      <dgm:prSet presAssocID="{67E00C8E-FEF1-49E8-8209-99541FC48D26}" presName="composite" presStyleCnt="0"/>
      <dgm:spPr/>
    </dgm:pt>
    <dgm:pt modelId="{CBAF6FCC-FEAF-4A8C-928C-95C0BF3E816F}" type="pres">
      <dgm:prSet presAssocID="{67E00C8E-FEF1-49E8-8209-99541FC48D26}" presName="imgShp" presStyleLbl="fgImgPlace1" presStyleIdx="3" presStyleCnt="5"/>
      <dgm:spPr/>
    </dgm:pt>
    <dgm:pt modelId="{14F66691-CE39-4C7A-B7D5-0E03CB901C37}" type="pres">
      <dgm:prSet presAssocID="{67E00C8E-FEF1-49E8-8209-99541FC48D26}" presName="txShp" presStyleLbl="node1" presStyleIdx="3" presStyleCnt="5">
        <dgm:presLayoutVars>
          <dgm:bulletEnabled val="1"/>
        </dgm:presLayoutVars>
      </dgm:prSet>
      <dgm:spPr/>
    </dgm:pt>
    <dgm:pt modelId="{4863AB3D-0B2E-46B3-BB1C-2600D731F55E}" type="pres">
      <dgm:prSet presAssocID="{75D1F8B7-DCB5-40F3-94FB-480FBAA23167}" presName="spacing" presStyleCnt="0"/>
      <dgm:spPr/>
    </dgm:pt>
    <dgm:pt modelId="{B7644AEE-CCC3-4A7D-9C5E-D396093BDD63}" type="pres">
      <dgm:prSet presAssocID="{7ECE3129-26B8-4A4B-B04D-84F45872F8EE}" presName="composite" presStyleCnt="0"/>
      <dgm:spPr/>
    </dgm:pt>
    <dgm:pt modelId="{C6AAEC22-2B90-481C-A4EC-2EE2D0094BAB}" type="pres">
      <dgm:prSet presAssocID="{7ECE3129-26B8-4A4B-B04D-84F45872F8EE}" presName="imgShp" presStyleLbl="fgImgPlace1" presStyleIdx="4" presStyleCnt="5"/>
      <dgm:spPr/>
    </dgm:pt>
    <dgm:pt modelId="{7AC94D74-3840-4A3C-B135-2779954B4285}" type="pres">
      <dgm:prSet presAssocID="{7ECE3129-26B8-4A4B-B04D-84F45872F8EE}" presName="txShp" presStyleLbl="node1" presStyleIdx="4" presStyleCnt="5">
        <dgm:presLayoutVars>
          <dgm:bulletEnabled val="1"/>
        </dgm:presLayoutVars>
      </dgm:prSet>
      <dgm:spPr/>
    </dgm:pt>
  </dgm:ptLst>
  <dgm:cxnLst>
    <dgm:cxn modelId="{C4903014-358C-4B1F-9B22-C7B20571B53D}" type="presOf" srcId="{67E00C8E-FEF1-49E8-8209-99541FC48D26}" destId="{14F66691-CE39-4C7A-B7D5-0E03CB901C37}" srcOrd="0" destOrd="0" presId="urn:microsoft.com/office/officeart/2005/8/layout/vList3#1"/>
    <dgm:cxn modelId="{1F5AA932-316F-49C5-8AE9-BC04FB41A503}" type="presOf" srcId="{E3D1260C-320B-4E4E-A54B-6252A39DFA1C}" destId="{A7CE1C04-32DB-4A9E-B0BC-A12901FD4C18}" srcOrd="0" destOrd="0" presId="urn:microsoft.com/office/officeart/2005/8/layout/vList3#1"/>
    <dgm:cxn modelId="{F3567837-02B6-4EB5-A1CD-A04876074804}" type="presOf" srcId="{E5E27A4C-B379-452E-8E28-D8BDF7B2A7A0}" destId="{B3BAFF93-92A5-4CD8-979D-68EF50EF44F0}" srcOrd="0" destOrd="0" presId="urn:microsoft.com/office/officeart/2005/8/layout/vList3#1"/>
    <dgm:cxn modelId="{38A8EC37-D00D-432B-A15E-8B0AC11B9956}" srcId="{B5BF21B3-16FB-435C-8703-33CEE42520EF}" destId="{E3D1260C-320B-4E4E-A54B-6252A39DFA1C}" srcOrd="2" destOrd="0" parTransId="{3064C15E-7FA7-463A-B980-0020E2FFF6D6}" sibTransId="{CB298123-2757-4621-80A8-FF668AF56FB1}"/>
    <dgm:cxn modelId="{ABAA3669-93EE-496E-BE4F-2D11DAE7ADE3}" srcId="{B5BF21B3-16FB-435C-8703-33CEE42520EF}" destId="{67E00C8E-FEF1-49E8-8209-99541FC48D26}" srcOrd="3" destOrd="0" parTransId="{12F382AA-91AA-4A52-84AE-CB1B89EFFA1C}" sibTransId="{75D1F8B7-DCB5-40F3-94FB-480FBAA23167}"/>
    <dgm:cxn modelId="{AF0F4578-AF5F-43CC-99F6-8954772199D9}" srcId="{B5BF21B3-16FB-435C-8703-33CEE42520EF}" destId="{7ECE3129-26B8-4A4B-B04D-84F45872F8EE}" srcOrd="4" destOrd="0" parTransId="{920F1644-DB1B-4CA3-A81A-3D3BB819DC89}" sibTransId="{1900C131-8F3A-4537-9962-081CBB1250EE}"/>
    <dgm:cxn modelId="{1C9C6F8E-5CCC-47DD-9E55-6060A743AACC}" srcId="{B5BF21B3-16FB-435C-8703-33CEE42520EF}" destId="{E5E27A4C-B379-452E-8E28-D8BDF7B2A7A0}" srcOrd="0" destOrd="0" parTransId="{A734B23F-BBF9-4D41-83DE-7F092616658F}" sibTransId="{869CF81B-B375-4B73-B848-2853FFCAF97D}"/>
    <dgm:cxn modelId="{E5E500A5-9DDA-4933-A9FB-705056EF5341}" type="presOf" srcId="{B5BF21B3-16FB-435C-8703-33CEE42520EF}" destId="{9D784CCD-9E21-4C3F-BDDE-4EDC31F35858}" srcOrd="0" destOrd="0" presId="urn:microsoft.com/office/officeart/2005/8/layout/vList3#1"/>
    <dgm:cxn modelId="{EB482DB9-050B-4B7F-9708-E508BEAE8681}" type="presOf" srcId="{7ECE3129-26B8-4A4B-B04D-84F45872F8EE}" destId="{7AC94D74-3840-4A3C-B135-2779954B4285}" srcOrd="0" destOrd="0" presId="urn:microsoft.com/office/officeart/2005/8/layout/vList3#1"/>
    <dgm:cxn modelId="{AA741CC9-C8F0-4562-8EC2-3651F7F1BF46}" srcId="{B5BF21B3-16FB-435C-8703-33CEE42520EF}" destId="{5E618046-CB29-421D-810E-8171554EA112}" srcOrd="1" destOrd="0" parTransId="{80F987C9-3B30-4ECE-91EF-DD69B6762070}" sibTransId="{EAB16BF5-4896-4696-AD9A-C4C887E2EC42}"/>
    <dgm:cxn modelId="{B54E1DDB-29DB-4DC4-A15A-C642BA07C694}" type="presOf" srcId="{5E618046-CB29-421D-810E-8171554EA112}" destId="{B6900A36-F2EF-4899-9C03-3D870454248B}" srcOrd="0" destOrd="0" presId="urn:microsoft.com/office/officeart/2005/8/layout/vList3#1"/>
    <dgm:cxn modelId="{72D076D2-F058-474B-B566-819DD6FA177F}" type="presParOf" srcId="{9D784CCD-9E21-4C3F-BDDE-4EDC31F35858}" destId="{327800E5-FF81-4414-A08B-F93A02415700}" srcOrd="0" destOrd="0" presId="urn:microsoft.com/office/officeart/2005/8/layout/vList3#1"/>
    <dgm:cxn modelId="{8A2697E1-37D6-4B41-BC87-6301C96DB4A4}" type="presParOf" srcId="{327800E5-FF81-4414-A08B-F93A02415700}" destId="{C4331457-5047-42DC-BD29-A3B4FF6DBCC7}" srcOrd="0" destOrd="0" presId="urn:microsoft.com/office/officeart/2005/8/layout/vList3#1"/>
    <dgm:cxn modelId="{DACB763E-B069-4F12-A978-AEDD968BDF34}" type="presParOf" srcId="{327800E5-FF81-4414-A08B-F93A02415700}" destId="{B3BAFF93-92A5-4CD8-979D-68EF50EF44F0}" srcOrd="1" destOrd="0" presId="urn:microsoft.com/office/officeart/2005/8/layout/vList3#1"/>
    <dgm:cxn modelId="{1BCC49B2-8C35-444B-BB30-9F112FBF5A8E}" type="presParOf" srcId="{9D784CCD-9E21-4C3F-BDDE-4EDC31F35858}" destId="{126CA678-C7BA-4EFE-B4D2-A5716DB1116A}" srcOrd="1" destOrd="0" presId="urn:microsoft.com/office/officeart/2005/8/layout/vList3#1"/>
    <dgm:cxn modelId="{FCF5B178-5560-47F8-BD76-3B28C5B6E59B}" type="presParOf" srcId="{9D784CCD-9E21-4C3F-BDDE-4EDC31F35858}" destId="{A9846D1F-7F01-425A-9741-D64A2A935476}" srcOrd="2" destOrd="0" presId="urn:microsoft.com/office/officeart/2005/8/layout/vList3#1"/>
    <dgm:cxn modelId="{914E644D-DC33-45C0-856E-79E42840F707}" type="presParOf" srcId="{A9846D1F-7F01-425A-9741-D64A2A935476}" destId="{2404C62F-1CA9-4108-B52C-2481961A557F}" srcOrd="0" destOrd="0" presId="urn:microsoft.com/office/officeart/2005/8/layout/vList3#1"/>
    <dgm:cxn modelId="{C4891E72-0AE3-4E51-9865-570DCFD33D2E}" type="presParOf" srcId="{A9846D1F-7F01-425A-9741-D64A2A935476}" destId="{B6900A36-F2EF-4899-9C03-3D870454248B}" srcOrd="1" destOrd="0" presId="urn:microsoft.com/office/officeart/2005/8/layout/vList3#1"/>
    <dgm:cxn modelId="{49C1EFCB-1CFD-437A-9691-84AFA4548F9B}" type="presParOf" srcId="{9D784CCD-9E21-4C3F-BDDE-4EDC31F35858}" destId="{B64413AC-5382-418D-BDAB-CDC52F3AF095}" srcOrd="3" destOrd="0" presId="urn:microsoft.com/office/officeart/2005/8/layout/vList3#1"/>
    <dgm:cxn modelId="{C851CFA8-7C5A-4822-89A4-ABD560DE1E54}" type="presParOf" srcId="{9D784CCD-9E21-4C3F-BDDE-4EDC31F35858}" destId="{AE81A32B-21BA-419C-8DBB-6E85179AA661}" srcOrd="4" destOrd="0" presId="urn:microsoft.com/office/officeart/2005/8/layout/vList3#1"/>
    <dgm:cxn modelId="{5E9FBB9D-0A1C-42A7-B3A8-F1770217DEA1}" type="presParOf" srcId="{AE81A32B-21BA-419C-8DBB-6E85179AA661}" destId="{A5EFA879-7E95-4A1E-AF4B-127B7E721781}" srcOrd="0" destOrd="0" presId="urn:microsoft.com/office/officeart/2005/8/layout/vList3#1"/>
    <dgm:cxn modelId="{3AB74BFC-F838-429E-94DC-5A83F8D71169}" type="presParOf" srcId="{AE81A32B-21BA-419C-8DBB-6E85179AA661}" destId="{A7CE1C04-32DB-4A9E-B0BC-A12901FD4C18}" srcOrd="1" destOrd="0" presId="urn:microsoft.com/office/officeart/2005/8/layout/vList3#1"/>
    <dgm:cxn modelId="{E1C1CAE2-6120-43E0-8F7E-57AEEDAB13FA}" type="presParOf" srcId="{9D784CCD-9E21-4C3F-BDDE-4EDC31F35858}" destId="{B632196F-6DD2-4636-B5BC-CBD46C1E3CFD}" srcOrd="5" destOrd="0" presId="urn:microsoft.com/office/officeart/2005/8/layout/vList3#1"/>
    <dgm:cxn modelId="{81F87DFA-A24C-42E0-A4F2-CB95DF58A989}" type="presParOf" srcId="{9D784CCD-9E21-4C3F-BDDE-4EDC31F35858}" destId="{2B7C6B35-FA15-48F7-8A32-EF16936C2DC0}" srcOrd="6" destOrd="0" presId="urn:microsoft.com/office/officeart/2005/8/layout/vList3#1"/>
    <dgm:cxn modelId="{1FF0BF6E-54A1-4DD8-86BD-78F489B4EFB3}" type="presParOf" srcId="{2B7C6B35-FA15-48F7-8A32-EF16936C2DC0}" destId="{CBAF6FCC-FEAF-4A8C-928C-95C0BF3E816F}" srcOrd="0" destOrd="0" presId="urn:microsoft.com/office/officeart/2005/8/layout/vList3#1"/>
    <dgm:cxn modelId="{EC4572DE-AB3A-4940-A445-C7E6AA08F21B}" type="presParOf" srcId="{2B7C6B35-FA15-48F7-8A32-EF16936C2DC0}" destId="{14F66691-CE39-4C7A-B7D5-0E03CB901C37}" srcOrd="1" destOrd="0" presId="urn:microsoft.com/office/officeart/2005/8/layout/vList3#1"/>
    <dgm:cxn modelId="{E2630A0D-DD91-4E40-8482-28D9016CFD7A}" type="presParOf" srcId="{9D784CCD-9E21-4C3F-BDDE-4EDC31F35858}" destId="{4863AB3D-0B2E-46B3-BB1C-2600D731F55E}" srcOrd="7" destOrd="0" presId="urn:microsoft.com/office/officeart/2005/8/layout/vList3#1"/>
    <dgm:cxn modelId="{5EB06D31-42A7-4342-87E0-8A901882602C}" type="presParOf" srcId="{9D784CCD-9E21-4C3F-BDDE-4EDC31F35858}" destId="{B7644AEE-CCC3-4A7D-9C5E-D396093BDD63}" srcOrd="8" destOrd="0" presId="urn:microsoft.com/office/officeart/2005/8/layout/vList3#1"/>
    <dgm:cxn modelId="{D23C60B1-3512-4738-8337-AB5FE37E5205}" type="presParOf" srcId="{B7644AEE-CCC3-4A7D-9C5E-D396093BDD63}" destId="{C6AAEC22-2B90-481C-A4EC-2EE2D0094BAB}" srcOrd="0" destOrd="0" presId="urn:microsoft.com/office/officeart/2005/8/layout/vList3#1"/>
    <dgm:cxn modelId="{A50ECD5E-9A10-4124-B64A-E3A4D80F7B97}" type="presParOf" srcId="{B7644AEE-CCC3-4A7D-9C5E-D396093BDD63}" destId="{7AC94D74-3840-4A3C-B135-2779954B4285}"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3EEAA66-8002-44A8-A996-B4577B5446A0}"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9BC4793E-98AA-4D9A-918E-F111DACEA703}">
      <dgm:prSet phldrT="[Text]"/>
      <dgm:spPr/>
      <dgm:t>
        <a:bodyPr/>
        <a:lstStyle/>
        <a:p>
          <a:r>
            <a:rPr lang="en-US" dirty="0"/>
            <a:t>CORPORATE LOANS</a:t>
          </a:r>
        </a:p>
      </dgm:t>
    </dgm:pt>
    <dgm:pt modelId="{E7AF47AB-1BB5-46C0-8AD2-CCFB93D599E3}" type="parTrans" cxnId="{EC4A6F7C-97F1-425F-A859-7C1C87C49A2B}">
      <dgm:prSet/>
      <dgm:spPr/>
      <dgm:t>
        <a:bodyPr/>
        <a:lstStyle/>
        <a:p>
          <a:endParaRPr lang="en-US"/>
        </a:p>
      </dgm:t>
    </dgm:pt>
    <dgm:pt modelId="{0BDB35C5-DDB5-496E-9A6E-1E9BA4E93D70}" type="sibTrans" cxnId="{EC4A6F7C-97F1-425F-A859-7C1C87C49A2B}">
      <dgm:prSet/>
      <dgm:spPr/>
      <dgm:t>
        <a:bodyPr/>
        <a:lstStyle/>
        <a:p>
          <a:endParaRPr lang="en-US"/>
        </a:p>
      </dgm:t>
    </dgm:pt>
    <dgm:pt modelId="{D0B862D6-788D-46CD-AE98-F72750C386B5}">
      <dgm:prSet phldrT="[Text]"/>
      <dgm:spPr/>
      <dgm:t>
        <a:bodyPr/>
        <a:lstStyle/>
        <a:p>
          <a:r>
            <a:rPr lang="en-US" dirty="0"/>
            <a:t>RETAIL LOANS</a:t>
          </a:r>
        </a:p>
      </dgm:t>
    </dgm:pt>
    <dgm:pt modelId="{18BD6E23-7166-4FBA-B153-8D8D4283278F}" type="parTrans" cxnId="{148C3572-592E-49C5-97DE-8E593C924B2C}">
      <dgm:prSet/>
      <dgm:spPr/>
      <dgm:t>
        <a:bodyPr/>
        <a:lstStyle/>
        <a:p>
          <a:endParaRPr lang="en-US"/>
        </a:p>
      </dgm:t>
    </dgm:pt>
    <dgm:pt modelId="{91C848F4-BF5E-4BF9-8666-0E1B90A50523}" type="sibTrans" cxnId="{148C3572-592E-49C5-97DE-8E593C924B2C}">
      <dgm:prSet/>
      <dgm:spPr/>
      <dgm:t>
        <a:bodyPr/>
        <a:lstStyle/>
        <a:p>
          <a:endParaRPr lang="en-US"/>
        </a:p>
      </dgm:t>
    </dgm:pt>
    <dgm:pt modelId="{B0B039A8-7CA8-4A50-91C1-0D0736206B58}" type="pres">
      <dgm:prSet presAssocID="{A3EEAA66-8002-44A8-A996-B4577B5446A0}" presName="linear" presStyleCnt="0">
        <dgm:presLayoutVars>
          <dgm:animLvl val="lvl"/>
          <dgm:resizeHandles val="exact"/>
        </dgm:presLayoutVars>
      </dgm:prSet>
      <dgm:spPr/>
    </dgm:pt>
    <dgm:pt modelId="{2BFA7892-C28D-4812-96C2-BA203264DE52}" type="pres">
      <dgm:prSet presAssocID="{9BC4793E-98AA-4D9A-918E-F111DACEA703}" presName="parentText" presStyleLbl="node1" presStyleIdx="0" presStyleCnt="2">
        <dgm:presLayoutVars>
          <dgm:chMax val="0"/>
          <dgm:bulletEnabled val="1"/>
        </dgm:presLayoutVars>
      </dgm:prSet>
      <dgm:spPr/>
    </dgm:pt>
    <dgm:pt modelId="{A3A3C9AA-195F-4955-A803-669F9E4607D0}" type="pres">
      <dgm:prSet presAssocID="{0BDB35C5-DDB5-496E-9A6E-1E9BA4E93D70}" presName="spacer" presStyleCnt="0"/>
      <dgm:spPr/>
    </dgm:pt>
    <dgm:pt modelId="{171B75F7-AE46-4946-8449-848AE8AC0414}" type="pres">
      <dgm:prSet presAssocID="{D0B862D6-788D-46CD-AE98-F72750C386B5}" presName="parentText" presStyleLbl="node1" presStyleIdx="1" presStyleCnt="2" custLinFactNeighborY="-83574">
        <dgm:presLayoutVars>
          <dgm:chMax val="0"/>
          <dgm:bulletEnabled val="1"/>
        </dgm:presLayoutVars>
      </dgm:prSet>
      <dgm:spPr/>
    </dgm:pt>
  </dgm:ptLst>
  <dgm:cxnLst>
    <dgm:cxn modelId="{0123E335-3754-4AA2-A51B-0D71BCE9AE77}" type="presOf" srcId="{D0B862D6-788D-46CD-AE98-F72750C386B5}" destId="{171B75F7-AE46-4946-8449-848AE8AC0414}" srcOrd="0" destOrd="0" presId="urn:microsoft.com/office/officeart/2005/8/layout/vList2"/>
    <dgm:cxn modelId="{148C3572-592E-49C5-97DE-8E593C924B2C}" srcId="{A3EEAA66-8002-44A8-A996-B4577B5446A0}" destId="{D0B862D6-788D-46CD-AE98-F72750C386B5}" srcOrd="1" destOrd="0" parTransId="{18BD6E23-7166-4FBA-B153-8D8D4283278F}" sibTransId="{91C848F4-BF5E-4BF9-8666-0E1B90A50523}"/>
    <dgm:cxn modelId="{F451DD77-C94C-4F7A-9FA9-7631177E3786}" type="presOf" srcId="{9BC4793E-98AA-4D9A-918E-F111DACEA703}" destId="{2BFA7892-C28D-4812-96C2-BA203264DE52}" srcOrd="0" destOrd="0" presId="urn:microsoft.com/office/officeart/2005/8/layout/vList2"/>
    <dgm:cxn modelId="{EC4A6F7C-97F1-425F-A859-7C1C87C49A2B}" srcId="{A3EEAA66-8002-44A8-A996-B4577B5446A0}" destId="{9BC4793E-98AA-4D9A-918E-F111DACEA703}" srcOrd="0" destOrd="0" parTransId="{E7AF47AB-1BB5-46C0-8AD2-CCFB93D599E3}" sibTransId="{0BDB35C5-DDB5-496E-9A6E-1E9BA4E93D70}"/>
    <dgm:cxn modelId="{9373C3DA-FD34-4B9F-B721-C602B376CBE8}" type="presOf" srcId="{A3EEAA66-8002-44A8-A996-B4577B5446A0}" destId="{B0B039A8-7CA8-4A50-91C1-0D0736206B58}" srcOrd="0" destOrd="0" presId="urn:microsoft.com/office/officeart/2005/8/layout/vList2"/>
    <dgm:cxn modelId="{76B1BB38-D84D-4EB4-A064-4FFC873F289E}" type="presParOf" srcId="{B0B039A8-7CA8-4A50-91C1-0D0736206B58}" destId="{2BFA7892-C28D-4812-96C2-BA203264DE52}" srcOrd="0" destOrd="0" presId="urn:microsoft.com/office/officeart/2005/8/layout/vList2"/>
    <dgm:cxn modelId="{1253B450-F832-4A9C-956C-5B6BD37EC486}" type="presParOf" srcId="{B0B039A8-7CA8-4A50-91C1-0D0736206B58}" destId="{A3A3C9AA-195F-4955-A803-669F9E4607D0}" srcOrd="1" destOrd="0" presId="urn:microsoft.com/office/officeart/2005/8/layout/vList2"/>
    <dgm:cxn modelId="{555C6739-E9E3-4FE8-8C0B-10F1BD81C255}" type="presParOf" srcId="{B0B039A8-7CA8-4A50-91C1-0D0736206B58}" destId="{171B75F7-AE46-4946-8449-848AE8AC041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5BF21B3-16FB-435C-8703-33CEE42520EF}" type="doc">
      <dgm:prSet loTypeId="urn:microsoft.com/office/officeart/2005/8/layout/vList3#1" loCatId="list" qsTypeId="urn:microsoft.com/office/officeart/2005/8/quickstyle/simple1" qsCatId="simple" csTypeId="urn:microsoft.com/office/officeart/2005/8/colors/accent1_2" csCatId="accent1" phldr="1"/>
      <dgm:spPr/>
    </dgm:pt>
    <dgm:pt modelId="{E5E27A4C-B379-452E-8E28-D8BDF7B2A7A0}">
      <dgm:prSet phldrT="[Text]"/>
      <dgm:spPr/>
      <dgm:t>
        <a:bodyPr/>
        <a:lstStyle/>
        <a:p>
          <a:r>
            <a:rPr lang="en-US" dirty="0">
              <a:solidFill>
                <a:srgbClr val="002060"/>
              </a:solidFill>
            </a:rPr>
            <a:t>Housing Loans	</a:t>
          </a:r>
        </a:p>
      </dgm:t>
    </dgm:pt>
    <dgm:pt modelId="{A734B23F-BBF9-4D41-83DE-7F092616658F}" type="parTrans" cxnId="{1C9C6F8E-5CCC-47DD-9E55-6060A743AACC}">
      <dgm:prSet/>
      <dgm:spPr/>
      <dgm:t>
        <a:bodyPr/>
        <a:lstStyle/>
        <a:p>
          <a:endParaRPr lang="en-US"/>
        </a:p>
      </dgm:t>
    </dgm:pt>
    <dgm:pt modelId="{869CF81B-B375-4B73-B848-2853FFCAF97D}" type="sibTrans" cxnId="{1C9C6F8E-5CCC-47DD-9E55-6060A743AACC}">
      <dgm:prSet/>
      <dgm:spPr/>
      <dgm:t>
        <a:bodyPr/>
        <a:lstStyle/>
        <a:p>
          <a:endParaRPr lang="en-US"/>
        </a:p>
      </dgm:t>
    </dgm:pt>
    <dgm:pt modelId="{5E618046-CB29-421D-810E-8171554EA112}">
      <dgm:prSet phldrT="[Text]"/>
      <dgm:spPr/>
      <dgm:t>
        <a:bodyPr/>
        <a:lstStyle/>
        <a:p>
          <a:r>
            <a:rPr lang="en-US" dirty="0">
              <a:solidFill>
                <a:srgbClr val="002060"/>
              </a:solidFill>
            </a:rPr>
            <a:t>Car Loans</a:t>
          </a:r>
        </a:p>
      </dgm:t>
    </dgm:pt>
    <dgm:pt modelId="{80F987C9-3B30-4ECE-91EF-DD69B6762070}" type="parTrans" cxnId="{AA741CC9-C8F0-4562-8EC2-3651F7F1BF46}">
      <dgm:prSet/>
      <dgm:spPr/>
      <dgm:t>
        <a:bodyPr/>
        <a:lstStyle/>
        <a:p>
          <a:endParaRPr lang="en-US"/>
        </a:p>
      </dgm:t>
    </dgm:pt>
    <dgm:pt modelId="{EAB16BF5-4896-4696-AD9A-C4C887E2EC42}" type="sibTrans" cxnId="{AA741CC9-C8F0-4562-8EC2-3651F7F1BF46}">
      <dgm:prSet/>
      <dgm:spPr/>
      <dgm:t>
        <a:bodyPr/>
        <a:lstStyle/>
        <a:p>
          <a:endParaRPr lang="en-US"/>
        </a:p>
      </dgm:t>
    </dgm:pt>
    <dgm:pt modelId="{E3D1260C-320B-4E4E-A54B-6252A39DFA1C}">
      <dgm:prSet phldrT="[Text]"/>
      <dgm:spPr/>
      <dgm:t>
        <a:bodyPr/>
        <a:lstStyle/>
        <a:p>
          <a:r>
            <a:rPr lang="en-US" dirty="0">
              <a:solidFill>
                <a:srgbClr val="002060"/>
              </a:solidFill>
            </a:rPr>
            <a:t>Loan against Deposits</a:t>
          </a:r>
        </a:p>
      </dgm:t>
    </dgm:pt>
    <dgm:pt modelId="{3064C15E-7FA7-463A-B980-0020E2FFF6D6}" type="parTrans" cxnId="{38A8EC37-D00D-432B-A15E-8B0AC11B9956}">
      <dgm:prSet/>
      <dgm:spPr/>
      <dgm:t>
        <a:bodyPr/>
        <a:lstStyle/>
        <a:p>
          <a:endParaRPr lang="en-US"/>
        </a:p>
      </dgm:t>
    </dgm:pt>
    <dgm:pt modelId="{CB298123-2757-4621-80A8-FF668AF56FB1}" type="sibTrans" cxnId="{38A8EC37-D00D-432B-A15E-8B0AC11B9956}">
      <dgm:prSet/>
      <dgm:spPr/>
      <dgm:t>
        <a:bodyPr/>
        <a:lstStyle/>
        <a:p>
          <a:endParaRPr lang="en-US"/>
        </a:p>
      </dgm:t>
    </dgm:pt>
    <dgm:pt modelId="{9DBC738D-3E39-4821-93BD-FA47704DD289}">
      <dgm:prSet phldrT="[Text]"/>
      <dgm:spPr/>
      <dgm:t>
        <a:bodyPr/>
        <a:lstStyle/>
        <a:p>
          <a:r>
            <a:rPr lang="en-US" dirty="0">
              <a:solidFill>
                <a:srgbClr val="002060"/>
              </a:solidFill>
            </a:rPr>
            <a:t>Gold Loans</a:t>
          </a:r>
        </a:p>
      </dgm:t>
    </dgm:pt>
    <dgm:pt modelId="{A95F1665-14F7-43FB-AC56-9AEE68A3DAB5}" type="parTrans" cxnId="{34736522-D23E-4A02-B9EA-FBA160129C1B}">
      <dgm:prSet/>
      <dgm:spPr/>
      <dgm:t>
        <a:bodyPr/>
        <a:lstStyle/>
        <a:p>
          <a:endParaRPr lang="en-IN"/>
        </a:p>
      </dgm:t>
    </dgm:pt>
    <dgm:pt modelId="{AEB7DA48-79D8-4B0C-B783-D052AA0FEE2F}" type="sibTrans" cxnId="{34736522-D23E-4A02-B9EA-FBA160129C1B}">
      <dgm:prSet/>
      <dgm:spPr/>
      <dgm:t>
        <a:bodyPr/>
        <a:lstStyle/>
        <a:p>
          <a:endParaRPr lang="en-IN"/>
        </a:p>
      </dgm:t>
    </dgm:pt>
    <dgm:pt modelId="{9D784CCD-9E21-4C3F-BDDE-4EDC31F35858}" type="pres">
      <dgm:prSet presAssocID="{B5BF21B3-16FB-435C-8703-33CEE42520EF}" presName="linearFlow" presStyleCnt="0">
        <dgm:presLayoutVars>
          <dgm:dir/>
          <dgm:resizeHandles val="exact"/>
        </dgm:presLayoutVars>
      </dgm:prSet>
      <dgm:spPr/>
    </dgm:pt>
    <dgm:pt modelId="{327800E5-FF81-4414-A08B-F93A02415700}" type="pres">
      <dgm:prSet presAssocID="{E5E27A4C-B379-452E-8E28-D8BDF7B2A7A0}" presName="composite" presStyleCnt="0"/>
      <dgm:spPr/>
    </dgm:pt>
    <dgm:pt modelId="{C4331457-5047-42DC-BD29-A3B4FF6DBCC7}" type="pres">
      <dgm:prSet presAssocID="{E5E27A4C-B379-452E-8E28-D8BDF7B2A7A0}" presName="imgShp" presStyleLbl="fgImgPlace1" presStyleIdx="0" presStyleCnt="4"/>
      <dgm:spPr/>
    </dgm:pt>
    <dgm:pt modelId="{B3BAFF93-92A5-4CD8-979D-68EF50EF44F0}" type="pres">
      <dgm:prSet presAssocID="{E5E27A4C-B379-452E-8E28-D8BDF7B2A7A0}" presName="txShp" presStyleLbl="node1" presStyleIdx="0" presStyleCnt="4" custScaleY="68302">
        <dgm:presLayoutVars>
          <dgm:bulletEnabled val="1"/>
        </dgm:presLayoutVars>
      </dgm:prSet>
      <dgm:spPr/>
    </dgm:pt>
    <dgm:pt modelId="{126CA678-C7BA-4EFE-B4D2-A5716DB1116A}" type="pres">
      <dgm:prSet presAssocID="{869CF81B-B375-4B73-B848-2853FFCAF97D}" presName="spacing" presStyleCnt="0"/>
      <dgm:spPr/>
    </dgm:pt>
    <dgm:pt modelId="{A9846D1F-7F01-425A-9741-D64A2A935476}" type="pres">
      <dgm:prSet presAssocID="{5E618046-CB29-421D-810E-8171554EA112}" presName="composite" presStyleCnt="0"/>
      <dgm:spPr/>
    </dgm:pt>
    <dgm:pt modelId="{2404C62F-1CA9-4108-B52C-2481961A557F}" type="pres">
      <dgm:prSet presAssocID="{5E618046-CB29-421D-810E-8171554EA112}" presName="imgShp" presStyleLbl="fgImgPlace1" presStyleIdx="1" presStyleCnt="4"/>
      <dgm:spPr/>
    </dgm:pt>
    <dgm:pt modelId="{B6900A36-F2EF-4899-9C03-3D870454248B}" type="pres">
      <dgm:prSet presAssocID="{5E618046-CB29-421D-810E-8171554EA112}" presName="txShp" presStyleLbl="node1" presStyleIdx="1" presStyleCnt="4">
        <dgm:presLayoutVars>
          <dgm:bulletEnabled val="1"/>
        </dgm:presLayoutVars>
      </dgm:prSet>
      <dgm:spPr/>
    </dgm:pt>
    <dgm:pt modelId="{B64413AC-5382-418D-BDAB-CDC52F3AF095}" type="pres">
      <dgm:prSet presAssocID="{EAB16BF5-4896-4696-AD9A-C4C887E2EC42}" presName="spacing" presStyleCnt="0"/>
      <dgm:spPr/>
    </dgm:pt>
    <dgm:pt modelId="{AE81A32B-21BA-419C-8DBB-6E85179AA661}" type="pres">
      <dgm:prSet presAssocID="{E3D1260C-320B-4E4E-A54B-6252A39DFA1C}" presName="composite" presStyleCnt="0"/>
      <dgm:spPr/>
    </dgm:pt>
    <dgm:pt modelId="{A5EFA879-7E95-4A1E-AF4B-127B7E721781}" type="pres">
      <dgm:prSet presAssocID="{E3D1260C-320B-4E4E-A54B-6252A39DFA1C}" presName="imgShp" presStyleLbl="fgImgPlace1" presStyleIdx="2" presStyleCnt="4"/>
      <dgm:spPr/>
    </dgm:pt>
    <dgm:pt modelId="{A7CE1C04-32DB-4A9E-B0BC-A12901FD4C18}" type="pres">
      <dgm:prSet presAssocID="{E3D1260C-320B-4E4E-A54B-6252A39DFA1C}" presName="txShp" presStyleLbl="node1" presStyleIdx="2" presStyleCnt="4" custLinFactNeighborX="-286">
        <dgm:presLayoutVars>
          <dgm:bulletEnabled val="1"/>
        </dgm:presLayoutVars>
      </dgm:prSet>
      <dgm:spPr/>
    </dgm:pt>
    <dgm:pt modelId="{B632196F-6DD2-4636-B5BC-CBD46C1E3CFD}" type="pres">
      <dgm:prSet presAssocID="{CB298123-2757-4621-80A8-FF668AF56FB1}" presName="spacing" presStyleCnt="0"/>
      <dgm:spPr/>
    </dgm:pt>
    <dgm:pt modelId="{B25F9FF9-455A-4CAF-9F60-3E75C0101EBB}" type="pres">
      <dgm:prSet presAssocID="{9DBC738D-3E39-4821-93BD-FA47704DD289}" presName="composite" presStyleCnt="0"/>
      <dgm:spPr/>
    </dgm:pt>
    <dgm:pt modelId="{3842CA8C-9FC3-4C1E-A164-D955175187CA}" type="pres">
      <dgm:prSet presAssocID="{9DBC738D-3E39-4821-93BD-FA47704DD289}" presName="imgShp" presStyleLbl="fgImgPlace1" presStyleIdx="3" presStyleCnt="4"/>
      <dgm:spPr/>
    </dgm:pt>
    <dgm:pt modelId="{FDF5D19C-4378-4E22-8557-8BFB65A4CE39}" type="pres">
      <dgm:prSet presAssocID="{9DBC738D-3E39-4821-93BD-FA47704DD289}" presName="txShp" presStyleLbl="node1" presStyleIdx="3" presStyleCnt="4">
        <dgm:presLayoutVars>
          <dgm:bulletEnabled val="1"/>
        </dgm:presLayoutVars>
      </dgm:prSet>
      <dgm:spPr/>
    </dgm:pt>
  </dgm:ptLst>
  <dgm:cxnLst>
    <dgm:cxn modelId="{37393304-E41B-4BA0-884C-0DA99CC5B7D2}" type="presOf" srcId="{E5E27A4C-B379-452E-8E28-D8BDF7B2A7A0}" destId="{B3BAFF93-92A5-4CD8-979D-68EF50EF44F0}" srcOrd="0" destOrd="0" presId="urn:microsoft.com/office/officeart/2005/8/layout/vList3#1"/>
    <dgm:cxn modelId="{34736522-D23E-4A02-B9EA-FBA160129C1B}" srcId="{B5BF21B3-16FB-435C-8703-33CEE42520EF}" destId="{9DBC738D-3E39-4821-93BD-FA47704DD289}" srcOrd="3" destOrd="0" parTransId="{A95F1665-14F7-43FB-AC56-9AEE68A3DAB5}" sibTransId="{AEB7DA48-79D8-4B0C-B783-D052AA0FEE2F}"/>
    <dgm:cxn modelId="{38A8EC37-D00D-432B-A15E-8B0AC11B9956}" srcId="{B5BF21B3-16FB-435C-8703-33CEE42520EF}" destId="{E3D1260C-320B-4E4E-A54B-6252A39DFA1C}" srcOrd="2" destOrd="0" parTransId="{3064C15E-7FA7-463A-B980-0020E2FFF6D6}" sibTransId="{CB298123-2757-4621-80A8-FF668AF56FB1}"/>
    <dgm:cxn modelId="{0AF94263-5756-48DB-8D97-5CFAA2471445}" type="presOf" srcId="{E3D1260C-320B-4E4E-A54B-6252A39DFA1C}" destId="{A7CE1C04-32DB-4A9E-B0BC-A12901FD4C18}" srcOrd="0" destOrd="0" presId="urn:microsoft.com/office/officeart/2005/8/layout/vList3#1"/>
    <dgm:cxn modelId="{0E936F52-D898-40D6-B4EA-FA1CFE5CF172}" type="presOf" srcId="{B5BF21B3-16FB-435C-8703-33CEE42520EF}" destId="{9D784CCD-9E21-4C3F-BDDE-4EDC31F35858}" srcOrd="0" destOrd="0" presId="urn:microsoft.com/office/officeart/2005/8/layout/vList3#1"/>
    <dgm:cxn modelId="{5C963B8E-CA57-4889-8B26-C4CB73CF6D6E}" type="presOf" srcId="{5E618046-CB29-421D-810E-8171554EA112}" destId="{B6900A36-F2EF-4899-9C03-3D870454248B}" srcOrd="0" destOrd="0" presId="urn:microsoft.com/office/officeart/2005/8/layout/vList3#1"/>
    <dgm:cxn modelId="{1C9C6F8E-5CCC-47DD-9E55-6060A743AACC}" srcId="{B5BF21B3-16FB-435C-8703-33CEE42520EF}" destId="{E5E27A4C-B379-452E-8E28-D8BDF7B2A7A0}" srcOrd="0" destOrd="0" parTransId="{A734B23F-BBF9-4D41-83DE-7F092616658F}" sibTransId="{869CF81B-B375-4B73-B848-2853FFCAF97D}"/>
    <dgm:cxn modelId="{8081C5B7-3890-412F-BFD2-CD90F080AF54}" type="presOf" srcId="{9DBC738D-3E39-4821-93BD-FA47704DD289}" destId="{FDF5D19C-4378-4E22-8557-8BFB65A4CE39}" srcOrd="0" destOrd="0" presId="urn:microsoft.com/office/officeart/2005/8/layout/vList3#1"/>
    <dgm:cxn modelId="{AA741CC9-C8F0-4562-8EC2-3651F7F1BF46}" srcId="{B5BF21B3-16FB-435C-8703-33CEE42520EF}" destId="{5E618046-CB29-421D-810E-8171554EA112}" srcOrd="1" destOrd="0" parTransId="{80F987C9-3B30-4ECE-91EF-DD69B6762070}" sibTransId="{EAB16BF5-4896-4696-AD9A-C4C887E2EC42}"/>
    <dgm:cxn modelId="{FC5D71EA-2E56-4791-AB4E-B5E0972AD400}" type="presParOf" srcId="{9D784CCD-9E21-4C3F-BDDE-4EDC31F35858}" destId="{327800E5-FF81-4414-A08B-F93A02415700}" srcOrd="0" destOrd="0" presId="urn:microsoft.com/office/officeart/2005/8/layout/vList3#1"/>
    <dgm:cxn modelId="{DCE69C36-8E38-4824-BA6F-B638D27E8461}" type="presParOf" srcId="{327800E5-FF81-4414-A08B-F93A02415700}" destId="{C4331457-5047-42DC-BD29-A3B4FF6DBCC7}" srcOrd="0" destOrd="0" presId="urn:microsoft.com/office/officeart/2005/8/layout/vList3#1"/>
    <dgm:cxn modelId="{6AD96178-8694-4164-8A73-4D879E1C3A33}" type="presParOf" srcId="{327800E5-FF81-4414-A08B-F93A02415700}" destId="{B3BAFF93-92A5-4CD8-979D-68EF50EF44F0}" srcOrd="1" destOrd="0" presId="urn:microsoft.com/office/officeart/2005/8/layout/vList3#1"/>
    <dgm:cxn modelId="{C715491F-E222-4E38-8DC7-DD1DA841445A}" type="presParOf" srcId="{9D784CCD-9E21-4C3F-BDDE-4EDC31F35858}" destId="{126CA678-C7BA-4EFE-B4D2-A5716DB1116A}" srcOrd="1" destOrd="0" presId="urn:microsoft.com/office/officeart/2005/8/layout/vList3#1"/>
    <dgm:cxn modelId="{06A4CBCD-2341-4144-9D3B-D2BC999D6335}" type="presParOf" srcId="{9D784CCD-9E21-4C3F-BDDE-4EDC31F35858}" destId="{A9846D1F-7F01-425A-9741-D64A2A935476}" srcOrd="2" destOrd="0" presId="urn:microsoft.com/office/officeart/2005/8/layout/vList3#1"/>
    <dgm:cxn modelId="{3FBC2EA7-2BE4-4872-8AE6-BAF8C8B08F36}" type="presParOf" srcId="{A9846D1F-7F01-425A-9741-D64A2A935476}" destId="{2404C62F-1CA9-4108-B52C-2481961A557F}" srcOrd="0" destOrd="0" presId="urn:microsoft.com/office/officeart/2005/8/layout/vList3#1"/>
    <dgm:cxn modelId="{3334E3B5-3AC5-4BDC-B53A-EF594776C38D}" type="presParOf" srcId="{A9846D1F-7F01-425A-9741-D64A2A935476}" destId="{B6900A36-F2EF-4899-9C03-3D870454248B}" srcOrd="1" destOrd="0" presId="urn:microsoft.com/office/officeart/2005/8/layout/vList3#1"/>
    <dgm:cxn modelId="{F17CF5F7-504A-4D46-BF84-F57C31B7978D}" type="presParOf" srcId="{9D784CCD-9E21-4C3F-BDDE-4EDC31F35858}" destId="{B64413AC-5382-418D-BDAB-CDC52F3AF095}" srcOrd="3" destOrd="0" presId="urn:microsoft.com/office/officeart/2005/8/layout/vList3#1"/>
    <dgm:cxn modelId="{8DB34B29-E9A5-45BE-942F-9C6EDAA0EB08}" type="presParOf" srcId="{9D784CCD-9E21-4C3F-BDDE-4EDC31F35858}" destId="{AE81A32B-21BA-419C-8DBB-6E85179AA661}" srcOrd="4" destOrd="0" presId="urn:microsoft.com/office/officeart/2005/8/layout/vList3#1"/>
    <dgm:cxn modelId="{5340D03F-6557-4B73-92D5-B39DCA0048F1}" type="presParOf" srcId="{AE81A32B-21BA-419C-8DBB-6E85179AA661}" destId="{A5EFA879-7E95-4A1E-AF4B-127B7E721781}" srcOrd="0" destOrd="0" presId="urn:microsoft.com/office/officeart/2005/8/layout/vList3#1"/>
    <dgm:cxn modelId="{DA97C033-5A49-4BFD-BA1C-2C27A07E4A21}" type="presParOf" srcId="{AE81A32B-21BA-419C-8DBB-6E85179AA661}" destId="{A7CE1C04-32DB-4A9E-B0BC-A12901FD4C18}" srcOrd="1" destOrd="0" presId="urn:microsoft.com/office/officeart/2005/8/layout/vList3#1"/>
    <dgm:cxn modelId="{D8AE87D7-0282-43B0-AFC4-69FCE5D05B6A}" type="presParOf" srcId="{9D784CCD-9E21-4C3F-BDDE-4EDC31F35858}" destId="{B632196F-6DD2-4636-B5BC-CBD46C1E3CFD}" srcOrd="5" destOrd="0" presId="urn:microsoft.com/office/officeart/2005/8/layout/vList3#1"/>
    <dgm:cxn modelId="{FEE8B6BC-240F-4A87-8478-845892E926B3}" type="presParOf" srcId="{9D784CCD-9E21-4C3F-BDDE-4EDC31F35858}" destId="{B25F9FF9-455A-4CAF-9F60-3E75C0101EBB}" srcOrd="6" destOrd="0" presId="urn:microsoft.com/office/officeart/2005/8/layout/vList3#1"/>
    <dgm:cxn modelId="{69305C1D-5108-4520-A5BD-D76C78A10B5A}" type="presParOf" srcId="{B25F9FF9-455A-4CAF-9F60-3E75C0101EBB}" destId="{3842CA8C-9FC3-4C1E-A164-D955175187CA}" srcOrd="0" destOrd="0" presId="urn:microsoft.com/office/officeart/2005/8/layout/vList3#1"/>
    <dgm:cxn modelId="{0B709EB4-5657-44E8-AF47-CF42E72651FB}" type="presParOf" srcId="{B25F9FF9-455A-4CAF-9F60-3E75C0101EBB}" destId="{FDF5D19C-4378-4E22-8557-8BFB65A4CE39}"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5BF21B3-16FB-435C-8703-33CEE42520EF}" type="doc">
      <dgm:prSet loTypeId="urn:microsoft.com/office/officeart/2005/8/layout/vList3#8" loCatId="list" qsTypeId="urn:microsoft.com/office/officeart/2005/8/quickstyle/simple1" qsCatId="simple" csTypeId="urn:microsoft.com/office/officeart/2005/8/colors/accent1_2" csCatId="accent1" phldr="1"/>
      <dgm:spPr/>
      <dgm:t>
        <a:bodyPr/>
        <a:lstStyle/>
        <a:p>
          <a:endParaRPr lang="en-US"/>
        </a:p>
      </dgm:t>
    </dgm:pt>
    <dgm:pt modelId="{E5E27A4C-B379-452E-8E28-D8BDF7B2A7A0}">
      <dgm:prSet phldrT="[Text]" custT="1"/>
      <dgm:spPr/>
      <dgm:t>
        <a:bodyPr/>
        <a:lstStyle/>
        <a:p>
          <a:r>
            <a:rPr lang="en-US" sz="2400" dirty="0">
              <a:solidFill>
                <a:srgbClr val="002060"/>
              </a:solidFill>
            </a:rPr>
            <a:t>Letter of Credit (LC)</a:t>
          </a:r>
        </a:p>
      </dgm:t>
    </dgm:pt>
    <dgm:pt modelId="{A734B23F-BBF9-4D41-83DE-7F092616658F}" type="parTrans" cxnId="{1C9C6F8E-5CCC-47DD-9E55-6060A743AACC}">
      <dgm:prSet/>
      <dgm:spPr/>
      <dgm:t>
        <a:bodyPr/>
        <a:lstStyle/>
        <a:p>
          <a:endParaRPr lang="en-US"/>
        </a:p>
      </dgm:t>
    </dgm:pt>
    <dgm:pt modelId="{869CF81B-B375-4B73-B848-2853FFCAF97D}" type="sibTrans" cxnId="{1C9C6F8E-5CCC-47DD-9E55-6060A743AACC}">
      <dgm:prSet/>
      <dgm:spPr/>
      <dgm:t>
        <a:bodyPr/>
        <a:lstStyle/>
        <a:p>
          <a:endParaRPr lang="en-US"/>
        </a:p>
      </dgm:t>
    </dgm:pt>
    <dgm:pt modelId="{E3D1260C-320B-4E4E-A54B-6252A39DFA1C}">
      <dgm:prSet phldrT="[Text]" custT="1"/>
      <dgm:spPr/>
      <dgm:t>
        <a:bodyPr/>
        <a:lstStyle/>
        <a:p>
          <a:r>
            <a:rPr lang="en-US" sz="2400" dirty="0">
              <a:solidFill>
                <a:srgbClr val="002060"/>
              </a:solidFill>
            </a:rPr>
            <a:t>Bank</a:t>
          </a:r>
          <a:r>
            <a:rPr lang="en-US" sz="2400" dirty="0"/>
            <a:t> </a:t>
          </a:r>
          <a:r>
            <a:rPr lang="en-US" sz="2400" dirty="0">
              <a:solidFill>
                <a:srgbClr val="002060"/>
              </a:solidFill>
            </a:rPr>
            <a:t>Guarantee (BG)</a:t>
          </a:r>
        </a:p>
      </dgm:t>
    </dgm:pt>
    <dgm:pt modelId="{CB298123-2757-4621-80A8-FF668AF56FB1}" type="sibTrans" cxnId="{38A8EC37-D00D-432B-A15E-8B0AC11B9956}">
      <dgm:prSet/>
      <dgm:spPr/>
      <dgm:t>
        <a:bodyPr/>
        <a:lstStyle/>
        <a:p>
          <a:endParaRPr lang="en-US"/>
        </a:p>
      </dgm:t>
    </dgm:pt>
    <dgm:pt modelId="{3064C15E-7FA7-463A-B980-0020E2FFF6D6}" type="parTrans" cxnId="{38A8EC37-D00D-432B-A15E-8B0AC11B9956}">
      <dgm:prSet/>
      <dgm:spPr/>
      <dgm:t>
        <a:bodyPr/>
        <a:lstStyle/>
        <a:p>
          <a:endParaRPr lang="en-US"/>
        </a:p>
      </dgm:t>
    </dgm:pt>
    <dgm:pt modelId="{E9D4F30F-D1F9-4562-99D2-DBBF2960E1A1}">
      <dgm:prSet phldrT="[Text]"/>
      <dgm:spPr/>
      <dgm:t>
        <a:bodyPr/>
        <a:lstStyle/>
        <a:p>
          <a:r>
            <a:rPr lang="en-US" dirty="0">
              <a:solidFill>
                <a:srgbClr val="002060"/>
              </a:solidFill>
            </a:rPr>
            <a:t>Letter of Undertakings (LOU) </a:t>
          </a:r>
        </a:p>
      </dgm:t>
    </dgm:pt>
    <dgm:pt modelId="{A77EBB22-DE1E-4203-9067-AEAA87F8762B}" type="sibTrans" cxnId="{1C37FE8B-ED85-4B06-97B6-CE909C4E224C}">
      <dgm:prSet/>
      <dgm:spPr/>
      <dgm:t>
        <a:bodyPr/>
        <a:lstStyle/>
        <a:p>
          <a:endParaRPr lang="en-US"/>
        </a:p>
      </dgm:t>
    </dgm:pt>
    <dgm:pt modelId="{7B418B95-C9F7-4B3C-8701-03C995F912D5}" type="parTrans" cxnId="{1C37FE8B-ED85-4B06-97B6-CE909C4E224C}">
      <dgm:prSet/>
      <dgm:spPr/>
      <dgm:t>
        <a:bodyPr/>
        <a:lstStyle/>
        <a:p>
          <a:endParaRPr lang="en-US"/>
        </a:p>
      </dgm:t>
    </dgm:pt>
    <dgm:pt modelId="{9D784CCD-9E21-4C3F-BDDE-4EDC31F35858}" type="pres">
      <dgm:prSet presAssocID="{B5BF21B3-16FB-435C-8703-33CEE42520EF}" presName="linearFlow" presStyleCnt="0">
        <dgm:presLayoutVars>
          <dgm:dir/>
          <dgm:resizeHandles val="exact"/>
        </dgm:presLayoutVars>
      </dgm:prSet>
      <dgm:spPr/>
    </dgm:pt>
    <dgm:pt modelId="{327800E5-FF81-4414-A08B-F93A02415700}" type="pres">
      <dgm:prSet presAssocID="{E5E27A4C-B379-452E-8E28-D8BDF7B2A7A0}" presName="composite" presStyleCnt="0"/>
      <dgm:spPr/>
    </dgm:pt>
    <dgm:pt modelId="{C4331457-5047-42DC-BD29-A3B4FF6DBCC7}" type="pres">
      <dgm:prSet presAssocID="{E5E27A4C-B379-452E-8E28-D8BDF7B2A7A0}" presName="imgShp" presStyleLbl="fgImgPlace1" presStyleIdx="0" presStyleCnt="3"/>
      <dgm:spPr/>
    </dgm:pt>
    <dgm:pt modelId="{B3BAFF93-92A5-4CD8-979D-68EF50EF44F0}" type="pres">
      <dgm:prSet presAssocID="{E5E27A4C-B379-452E-8E28-D8BDF7B2A7A0}" presName="txShp" presStyleLbl="node1" presStyleIdx="0" presStyleCnt="3" custLinFactNeighborX="-97" custLinFactNeighborY="-268">
        <dgm:presLayoutVars>
          <dgm:bulletEnabled val="1"/>
        </dgm:presLayoutVars>
      </dgm:prSet>
      <dgm:spPr/>
    </dgm:pt>
    <dgm:pt modelId="{126CA678-C7BA-4EFE-B4D2-A5716DB1116A}" type="pres">
      <dgm:prSet presAssocID="{869CF81B-B375-4B73-B848-2853FFCAF97D}" presName="spacing" presStyleCnt="0"/>
      <dgm:spPr/>
    </dgm:pt>
    <dgm:pt modelId="{AE81A32B-21BA-419C-8DBB-6E85179AA661}" type="pres">
      <dgm:prSet presAssocID="{E3D1260C-320B-4E4E-A54B-6252A39DFA1C}" presName="composite" presStyleCnt="0"/>
      <dgm:spPr/>
    </dgm:pt>
    <dgm:pt modelId="{A5EFA879-7E95-4A1E-AF4B-127B7E721781}" type="pres">
      <dgm:prSet presAssocID="{E3D1260C-320B-4E4E-A54B-6252A39DFA1C}" presName="imgShp" presStyleLbl="fgImgPlace1" presStyleIdx="1" presStyleCnt="3"/>
      <dgm:spPr/>
    </dgm:pt>
    <dgm:pt modelId="{A7CE1C04-32DB-4A9E-B0BC-A12901FD4C18}" type="pres">
      <dgm:prSet presAssocID="{E3D1260C-320B-4E4E-A54B-6252A39DFA1C}" presName="txShp" presStyleLbl="node1" presStyleIdx="1" presStyleCnt="3">
        <dgm:presLayoutVars>
          <dgm:bulletEnabled val="1"/>
        </dgm:presLayoutVars>
      </dgm:prSet>
      <dgm:spPr/>
    </dgm:pt>
    <dgm:pt modelId="{96097957-F9FF-438A-9832-080614A4DC47}" type="pres">
      <dgm:prSet presAssocID="{CB298123-2757-4621-80A8-FF668AF56FB1}" presName="spacing" presStyleCnt="0"/>
      <dgm:spPr/>
    </dgm:pt>
    <dgm:pt modelId="{8DA029B1-F700-4E17-A581-09884FF05E57}" type="pres">
      <dgm:prSet presAssocID="{E9D4F30F-D1F9-4562-99D2-DBBF2960E1A1}" presName="composite" presStyleCnt="0"/>
      <dgm:spPr/>
    </dgm:pt>
    <dgm:pt modelId="{56A62BE6-E286-4414-AE59-AA5706F730BB}" type="pres">
      <dgm:prSet presAssocID="{E9D4F30F-D1F9-4562-99D2-DBBF2960E1A1}" presName="imgShp" presStyleLbl="fgImgPlace1" presStyleIdx="2" presStyleCnt="3"/>
      <dgm:spPr/>
    </dgm:pt>
    <dgm:pt modelId="{EADC3B24-5148-41E6-80BD-2B3E645C650F}" type="pres">
      <dgm:prSet presAssocID="{E9D4F30F-D1F9-4562-99D2-DBBF2960E1A1}" presName="txShp" presStyleLbl="node1" presStyleIdx="2" presStyleCnt="3">
        <dgm:presLayoutVars>
          <dgm:bulletEnabled val="1"/>
        </dgm:presLayoutVars>
      </dgm:prSet>
      <dgm:spPr/>
    </dgm:pt>
  </dgm:ptLst>
  <dgm:cxnLst>
    <dgm:cxn modelId="{2970551A-F9AD-470F-B008-5AABDECA87D7}" type="presOf" srcId="{E5E27A4C-B379-452E-8E28-D8BDF7B2A7A0}" destId="{B3BAFF93-92A5-4CD8-979D-68EF50EF44F0}" srcOrd="0" destOrd="0" presId="urn:microsoft.com/office/officeart/2005/8/layout/vList3#8"/>
    <dgm:cxn modelId="{A0896A31-7DEC-4EA4-BFC4-F905D4F9DC7B}" type="presOf" srcId="{E3D1260C-320B-4E4E-A54B-6252A39DFA1C}" destId="{A7CE1C04-32DB-4A9E-B0BC-A12901FD4C18}" srcOrd="0" destOrd="0" presId="urn:microsoft.com/office/officeart/2005/8/layout/vList3#8"/>
    <dgm:cxn modelId="{38A8EC37-D00D-432B-A15E-8B0AC11B9956}" srcId="{B5BF21B3-16FB-435C-8703-33CEE42520EF}" destId="{E3D1260C-320B-4E4E-A54B-6252A39DFA1C}" srcOrd="1" destOrd="0" parTransId="{3064C15E-7FA7-463A-B980-0020E2FFF6D6}" sibTransId="{CB298123-2757-4621-80A8-FF668AF56FB1}"/>
    <dgm:cxn modelId="{B754603F-65FB-43AD-9438-57DFEDDC1255}" type="presOf" srcId="{E9D4F30F-D1F9-4562-99D2-DBBF2960E1A1}" destId="{EADC3B24-5148-41E6-80BD-2B3E645C650F}" srcOrd="0" destOrd="0" presId="urn:microsoft.com/office/officeart/2005/8/layout/vList3#8"/>
    <dgm:cxn modelId="{1C37FE8B-ED85-4B06-97B6-CE909C4E224C}" srcId="{B5BF21B3-16FB-435C-8703-33CEE42520EF}" destId="{E9D4F30F-D1F9-4562-99D2-DBBF2960E1A1}" srcOrd="2" destOrd="0" parTransId="{7B418B95-C9F7-4B3C-8701-03C995F912D5}" sibTransId="{A77EBB22-DE1E-4203-9067-AEAA87F8762B}"/>
    <dgm:cxn modelId="{1C9C6F8E-5CCC-47DD-9E55-6060A743AACC}" srcId="{B5BF21B3-16FB-435C-8703-33CEE42520EF}" destId="{E5E27A4C-B379-452E-8E28-D8BDF7B2A7A0}" srcOrd="0" destOrd="0" parTransId="{A734B23F-BBF9-4D41-83DE-7F092616658F}" sibTransId="{869CF81B-B375-4B73-B848-2853FFCAF97D}"/>
    <dgm:cxn modelId="{35FAAAA0-7490-4502-B1DC-8B32231A30E5}" type="presOf" srcId="{B5BF21B3-16FB-435C-8703-33CEE42520EF}" destId="{9D784CCD-9E21-4C3F-BDDE-4EDC31F35858}" srcOrd="0" destOrd="0" presId="urn:microsoft.com/office/officeart/2005/8/layout/vList3#8"/>
    <dgm:cxn modelId="{31340D27-A846-4D7C-A970-BB4EEF70C055}" type="presParOf" srcId="{9D784CCD-9E21-4C3F-BDDE-4EDC31F35858}" destId="{327800E5-FF81-4414-A08B-F93A02415700}" srcOrd="0" destOrd="0" presId="urn:microsoft.com/office/officeart/2005/8/layout/vList3#8"/>
    <dgm:cxn modelId="{42346168-F1CA-4270-9509-C06BC6D45AAC}" type="presParOf" srcId="{327800E5-FF81-4414-A08B-F93A02415700}" destId="{C4331457-5047-42DC-BD29-A3B4FF6DBCC7}" srcOrd="0" destOrd="0" presId="urn:microsoft.com/office/officeart/2005/8/layout/vList3#8"/>
    <dgm:cxn modelId="{D774867A-294A-435C-BE37-D8733B613B49}" type="presParOf" srcId="{327800E5-FF81-4414-A08B-F93A02415700}" destId="{B3BAFF93-92A5-4CD8-979D-68EF50EF44F0}" srcOrd="1" destOrd="0" presId="urn:microsoft.com/office/officeart/2005/8/layout/vList3#8"/>
    <dgm:cxn modelId="{ECBE2998-1D4F-4C99-BE92-74806D17BC42}" type="presParOf" srcId="{9D784CCD-9E21-4C3F-BDDE-4EDC31F35858}" destId="{126CA678-C7BA-4EFE-B4D2-A5716DB1116A}" srcOrd="1" destOrd="0" presId="urn:microsoft.com/office/officeart/2005/8/layout/vList3#8"/>
    <dgm:cxn modelId="{28CC50D6-BB06-4D59-AE44-C06D4BE7F600}" type="presParOf" srcId="{9D784CCD-9E21-4C3F-BDDE-4EDC31F35858}" destId="{AE81A32B-21BA-419C-8DBB-6E85179AA661}" srcOrd="2" destOrd="0" presId="urn:microsoft.com/office/officeart/2005/8/layout/vList3#8"/>
    <dgm:cxn modelId="{2EE63601-980A-499B-93E0-DE7893222667}" type="presParOf" srcId="{AE81A32B-21BA-419C-8DBB-6E85179AA661}" destId="{A5EFA879-7E95-4A1E-AF4B-127B7E721781}" srcOrd="0" destOrd="0" presId="urn:microsoft.com/office/officeart/2005/8/layout/vList3#8"/>
    <dgm:cxn modelId="{F8942185-182F-4338-AB05-D5B95BD628A2}" type="presParOf" srcId="{AE81A32B-21BA-419C-8DBB-6E85179AA661}" destId="{A7CE1C04-32DB-4A9E-B0BC-A12901FD4C18}" srcOrd="1" destOrd="0" presId="urn:microsoft.com/office/officeart/2005/8/layout/vList3#8"/>
    <dgm:cxn modelId="{141F48C1-EE84-43D3-A311-E141014E1240}" type="presParOf" srcId="{9D784CCD-9E21-4C3F-BDDE-4EDC31F35858}" destId="{96097957-F9FF-438A-9832-080614A4DC47}" srcOrd="3" destOrd="0" presId="urn:microsoft.com/office/officeart/2005/8/layout/vList3#8"/>
    <dgm:cxn modelId="{9828AD2A-290B-4EAB-9A46-F07A5A9203C6}" type="presParOf" srcId="{9D784CCD-9E21-4C3F-BDDE-4EDC31F35858}" destId="{8DA029B1-F700-4E17-A581-09884FF05E57}" srcOrd="4" destOrd="0" presId="urn:microsoft.com/office/officeart/2005/8/layout/vList3#8"/>
    <dgm:cxn modelId="{7EBA959D-51EC-40E3-B333-5C66057D942B}" type="presParOf" srcId="{8DA029B1-F700-4E17-A581-09884FF05E57}" destId="{56A62BE6-E286-4414-AE59-AA5706F730BB}" srcOrd="0" destOrd="0" presId="urn:microsoft.com/office/officeart/2005/8/layout/vList3#8"/>
    <dgm:cxn modelId="{F765E842-8F6E-4C44-B518-DFDA8151F810}" type="presParOf" srcId="{8DA029B1-F700-4E17-A581-09884FF05E57}" destId="{EADC3B24-5148-41E6-80BD-2B3E645C650F}" srcOrd="1" destOrd="0" presId="urn:microsoft.com/office/officeart/2005/8/layout/vList3#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AFA3A3-1EE8-42C4-9DF0-D5C1293AAC28}">
      <dsp:nvSpPr>
        <dsp:cNvPr id="0" name=""/>
        <dsp:cNvSpPr/>
      </dsp:nvSpPr>
      <dsp:spPr>
        <a:xfrm>
          <a:off x="1295201" y="0"/>
          <a:ext cx="4373563" cy="4373563"/>
        </a:xfrm>
        <a:prstGeom prst="triangle">
          <a:avLst/>
        </a:prstGeom>
        <a:solidFill>
          <a:schemeClr val="accent5">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DA093F-F376-49C1-B47A-ACAF1E5001C9}">
      <dsp:nvSpPr>
        <dsp:cNvPr id="0" name=""/>
        <dsp:cNvSpPr/>
      </dsp:nvSpPr>
      <dsp:spPr>
        <a:xfrm>
          <a:off x="3481982" y="439705"/>
          <a:ext cx="2842815" cy="1035304"/>
        </a:xfrm>
        <a:prstGeom prst="roundRect">
          <a:avLst/>
        </a:prstGeom>
        <a:solidFill>
          <a:schemeClr val="lt1">
            <a:alpha val="90000"/>
            <a:hueOff val="0"/>
            <a:satOff val="0"/>
            <a:lumOff val="0"/>
            <a:alphaOff val="0"/>
          </a:schemeClr>
        </a:solidFill>
        <a:ln w="285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SECTOR WISE</a:t>
          </a:r>
        </a:p>
      </dsp:txBody>
      <dsp:txXfrm>
        <a:off x="3532521" y="490244"/>
        <a:ext cx="2741737" cy="934226"/>
      </dsp:txXfrm>
    </dsp:sp>
    <dsp:sp modelId="{31D8FED5-3503-4653-965F-E50CAE12FF8C}">
      <dsp:nvSpPr>
        <dsp:cNvPr id="0" name=""/>
        <dsp:cNvSpPr/>
      </dsp:nvSpPr>
      <dsp:spPr>
        <a:xfrm>
          <a:off x="3481982" y="1604422"/>
          <a:ext cx="2842815" cy="1035304"/>
        </a:xfrm>
        <a:prstGeom prst="roundRect">
          <a:avLst/>
        </a:prstGeom>
        <a:solidFill>
          <a:schemeClr val="lt1">
            <a:alpha val="90000"/>
            <a:hueOff val="0"/>
            <a:satOff val="0"/>
            <a:lumOff val="0"/>
            <a:alphaOff val="0"/>
          </a:schemeClr>
        </a:solidFill>
        <a:ln w="28575" cap="flat" cmpd="sng" algn="ctr">
          <a:solidFill>
            <a:schemeClr val="accent5">
              <a:hueOff val="1228607"/>
              <a:satOff val="-26981"/>
              <a:lumOff val="68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SECURITY WISE</a:t>
          </a:r>
        </a:p>
      </dsp:txBody>
      <dsp:txXfrm>
        <a:off x="3532521" y="1654961"/>
        <a:ext cx="2741737" cy="934226"/>
      </dsp:txXfrm>
    </dsp:sp>
    <dsp:sp modelId="{0D197DA0-59DD-4F78-A7A8-FC3C1247780E}">
      <dsp:nvSpPr>
        <dsp:cNvPr id="0" name=""/>
        <dsp:cNvSpPr/>
      </dsp:nvSpPr>
      <dsp:spPr>
        <a:xfrm>
          <a:off x="3481982" y="2769140"/>
          <a:ext cx="2842815" cy="1035304"/>
        </a:xfrm>
        <a:prstGeom prst="roundRect">
          <a:avLst/>
        </a:prstGeom>
        <a:solidFill>
          <a:schemeClr val="lt1">
            <a:alpha val="90000"/>
            <a:hueOff val="0"/>
            <a:satOff val="0"/>
            <a:lumOff val="0"/>
            <a:alphaOff val="0"/>
          </a:schemeClr>
        </a:solidFill>
        <a:ln w="28575" cap="flat" cmpd="sng" algn="ctr">
          <a:solidFill>
            <a:schemeClr val="accent5">
              <a:hueOff val="2457214"/>
              <a:satOff val="-53963"/>
              <a:lumOff val="137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PERFORMANCE WISE</a:t>
          </a:r>
        </a:p>
      </dsp:txBody>
      <dsp:txXfrm>
        <a:off x="3532521" y="2819679"/>
        <a:ext cx="2741737" cy="93422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AFF93-92A5-4CD8-979D-68EF50EF44F0}">
      <dsp:nvSpPr>
        <dsp:cNvPr id="0" name=""/>
        <dsp:cNvSpPr/>
      </dsp:nvSpPr>
      <dsp:spPr>
        <a:xfrm rot="10800000">
          <a:off x="1411120" y="0"/>
          <a:ext cx="5016627" cy="609600"/>
        </a:xfrm>
        <a:prstGeom prst="homePlat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817" tIns="110490" rIns="206248" bIns="11049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rgbClr val="002060"/>
              </a:solidFill>
            </a:rPr>
            <a:t>Letter of Credit</a:t>
          </a:r>
        </a:p>
      </dsp:txBody>
      <dsp:txXfrm rot="10800000">
        <a:off x="1563520" y="0"/>
        <a:ext cx="4864227" cy="609600"/>
      </dsp:txXfrm>
    </dsp:sp>
    <dsp:sp modelId="{C4331457-5047-42DC-BD29-A3B4FF6DBCC7}">
      <dsp:nvSpPr>
        <dsp:cNvPr id="0" name=""/>
        <dsp:cNvSpPr/>
      </dsp:nvSpPr>
      <dsp:spPr>
        <a:xfrm>
          <a:off x="1111186" y="0"/>
          <a:ext cx="609600" cy="609600"/>
        </a:xfrm>
        <a:prstGeom prst="ellipse">
          <a:avLst/>
        </a:prstGeom>
        <a:solidFill>
          <a:schemeClr val="accent1">
            <a:tint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639D12-9D4D-4167-9FF2-FA23B50C6B4D}">
      <dsp:nvSpPr>
        <dsp:cNvPr id="0" name=""/>
        <dsp:cNvSpPr/>
      </dsp:nvSpPr>
      <dsp:spPr>
        <a:xfrm rot="16200000">
          <a:off x="-759283" y="759283"/>
          <a:ext cx="4343400" cy="2824832"/>
        </a:xfrm>
        <a:prstGeom prst="flowChartManualOperation">
          <a:avLst/>
        </a:prstGeom>
        <a:solidFill>
          <a:schemeClr val="accent5">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4859" bIns="0" numCol="1" spcCol="1270" anchor="t" anchorCtr="0">
          <a:noAutofit/>
        </a:bodyPr>
        <a:lstStyle/>
        <a:p>
          <a:pPr marL="0" lvl="0" indent="0" algn="l" defTabSz="1022350">
            <a:lnSpc>
              <a:spcPct val="90000"/>
            </a:lnSpc>
            <a:spcBef>
              <a:spcPct val="0"/>
            </a:spcBef>
            <a:spcAft>
              <a:spcPct val="35000"/>
            </a:spcAft>
            <a:buNone/>
          </a:pPr>
          <a:r>
            <a:rPr lang="en-US" sz="2300" u="sng" kern="1200"/>
            <a:t>Priority</a:t>
          </a:r>
          <a:endParaRPr lang="en-US" sz="2300" u="sng" kern="1200" dirty="0"/>
        </a:p>
        <a:p>
          <a:pPr marL="171450" lvl="1" indent="-171450" algn="l" defTabSz="800100">
            <a:lnSpc>
              <a:spcPct val="90000"/>
            </a:lnSpc>
            <a:spcBef>
              <a:spcPct val="0"/>
            </a:spcBef>
            <a:spcAft>
              <a:spcPct val="15000"/>
            </a:spcAft>
            <a:buChar char="•"/>
          </a:pPr>
          <a:r>
            <a:rPr lang="en-US" sz="1800" kern="1200"/>
            <a:t>Agriculture</a:t>
          </a:r>
          <a:endParaRPr lang="en-US" sz="1800" kern="1200" dirty="0"/>
        </a:p>
        <a:p>
          <a:pPr marL="171450" lvl="1" indent="-171450" algn="l" defTabSz="800100">
            <a:lnSpc>
              <a:spcPct val="90000"/>
            </a:lnSpc>
            <a:spcBef>
              <a:spcPct val="0"/>
            </a:spcBef>
            <a:spcAft>
              <a:spcPct val="15000"/>
            </a:spcAft>
            <a:buChar char="•"/>
          </a:pPr>
          <a:r>
            <a:rPr lang="en-US" sz="1800" kern="1200"/>
            <a:t>Education</a:t>
          </a:r>
          <a:endParaRPr lang="en-US" sz="1800" kern="1200" dirty="0"/>
        </a:p>
        <a:p>
          <a:pPr marL="171450" lvl="1" indent="-171450" algn="l" defTabSz="800100">
            <a:lnSpc>
              <a:spcPct val="90000"/>
            </a:lnSpc>
            <a:spcBef>
              <a:spcPct val="0"/>
            </a:spcBef>
            <a:spcAft>
              <a:spcPct val="15000"/>
            </a:spcAft>
            <a:buChar char="•"/>
          </a:pPr>
          <a:r>
            <a:rPr lang="en-US" sz="1800" kern="1200"/>
            <a:t>Housing</a:t>
          </a:r>
          <a:endParaRPr lang="en-US" sz="1800" kern="1200" dirty="0"/>
        </a:p>
        <a:p>
          <a:pPr marL="171450" lvl="1" indent="-171450" algn="l" defTabSz="800100">
            <a:lnSpc>
              <a:spcPct val="90000"/>
            </a:lnSpc>
            <a:spcBef>
              <a:spcPct val="0"/>
            </a:spcBef>
            <a:spcAft>
              <a:spcPct val="15000"/>
            </a:spcAft>
            <a:buChar char="•"/>
          </a:pPr>
          <a:r>
            <a:rPr lang="en-US" sz="1800" kern="1200"/>
            <a:t>Export credits</a:t>
          </a:r>
          <a:endParaRPr lang="en-US" sz="1800" kern="1200" dirty="0"/>
        </a:p>
        <a:p>
          <a:pPr marL="171450" lvl="1" indent="-171450" algn="l" defTabSz="800100">
            <a:lnSpc>
              <a:spcPct val="90000"/>
            </a:lnSpc>
            <a:spcBef>
              <a:spcPct val="0"/>
            </a:spcBef>
            <a:spcAft>
              <a:spcPct val="15000"/>
            </a:spcAft>
            <a:buChar char="•"/>
          </a:pPr>
          <a:r>
            <a:rPr lang="en-US" sz="1800" kern="1200"/>
            <a:t>MSME</a:t>
          </a:r>
          <a:endParaRPr lang="en-US" sz="1800" kern="1200" dirty="0"/>
        </a:p>
        <a:p>
          <a:pPr marL="171450" lvl="1" indent="-171450" algn="l" defTabSz="800100">
            <a:lnSpc>
              <a:spcPct val="90000"/>
            </a:lnSpc>
            <a:spcBef>
              <a:spcPct val="0"/>
            </a:spcBef>
            <a:spcAft>
              <a:spcPct val="15000"/>
            </a:spcAft>
            <a:buChar char="•"/>
          </a:pPr>
          <a:r>
            <a:rPr lang="en-US" sz="1800" kern="1200"/>
            <a:t>Social Infrastructure</a:t>
          </a:r>
          <a:endParaRPr lang="en-US" sz="1800" kern="1200" dirty="0"/>
        </a:p>
        <a:p>
          <a:pPr marL="171450" lvl="1" indent="-171450" algn="l" defTabSz="800100">
            <a:lnSpc>
              <a:spcPct val="90000"/>
            </a:lnSpc>
            <a:spcBef>
              <a:spcPct val="0"/>
            </a:spcBef>
            <a:spcAft>
              <a:spcPct val="15000"/>
            </a:spcAft>
            <a:buChar char="•"/>
          </a:pPr>
          <a:r>
            <a:rPr lang="en-US" sz="1800" kern="1200"/>
            <a:t>Renewable energy</a:t>
          </a:r>
          <a:endParaRPr lang="en-US" sz="1800" kern="1200" dirty="0"/>
        </a:p>
        <a:p>
          <a:pPr marL="171450" lvl="1" indent="-171450" algn="l" defTabSz="800100">
            <a:lnSpc>
              <a:spcPct val="90000"/>
            </a:lnSpc>
            <a:spcBef>
              <a:spcPct val="0"/>
            </a:spcBef>
            <a:spcAft>
              <a:spcPct val="15000"/>
            </a:spcAft>
            <a:buChar char="•"/>
          </a:pPr>
          <a:r>
            <a:rPr lang="en-US" sz="1800" kern="1200"/>
            <a:t>Others</a:t>
          </a:r>
          <a:endParaRPr lang="en-US" sz="1800" kern="1200" dirty="0"/>
        </a:p>
      </dsp:txBody>
      <dsp:txXfrm rot="5400000">
        <a:off x="1" y="868679"/>
        <a:ext cx="2824832" cy="2606040"/>
      </dsp:txXfrm>
    </dsp:sp>
    <dsp:sp modelId="{2AF07E51-7D64-4518-8A07-112A70102C43}">
      <dsp:nvSpPr>
        <dsp:cNvPr id="0" name=""/>
        <dsp:cNvSpPr/>
      </dsp:nvSpPr>
      <dsp:spPr>
        <a:xfrm rot="16200000">
          <a:off x="2280347" y="759283"/>
          <a:ext cx="4343400" cy="2824832"/>
        </a:xfrm>
        <a:prstGeom prst="flowChartManualOperation">
          <a:avLst/>
        </a:prstGeom>
        <a:solidFill>
          <a:schemeClr val="accent5">
            <a:hueOff val="2457214"/>
            <a:satOff val="-53963"/>
            <a:lumOff val="13725"/>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4859" bIns="0" numCol="1" spcCol="1270" anchor="t" anchorCtr="0">
          <a:noAutofit/>
        </a:bodyPr>
        <a:lstStyle/>
        <a:p>
          <a:pPr marL="0" lvl="0" indent="0" algn="l" defTabSz="1022350">
            <a:lnSpc>
              <a:spcPct val="90000"/>
            </a:lnSpc>
            <a:spcBef>
              <a:spcPct val="0"/>
            </a:spcBef>
            <a:spcAft>
              <a:spcPct val="35000"/>
            </a:spcAft>
            <a:buNone/>
          </a:pPr>
          <a:r>
            <a:rPr lang="en-US" sz="2300" u="sng" kern="1200" dirty="0">
              <a:solidFill>
                <a:srgbClr val="002060"/>
              </a:solidFill>
            </a:rPr>
            <a:t>Non Priority</a:t>
          </a:r>
        </a:p>
        <a:p>
          <a:pPr marL="171450" lvl="1" indent="-171450" algn="l" defTabSz="800100">
            <a:lnSpc>
              <a:spcPct val="90000"/>
            </a:lnSpc>
            <a:spcBef>
              <a:spcPct val="0"/>
            </a:spcBef>
            <a:spcAft>
              <a:spcPct val="15000"/>
            </a:spcAft>
            <a:buChar char="•"/>
          </a:pPr>
          <a:r>
            <a:rPr lang="en-US" sz="1800" kern="1200" dirty="0">
              <a:solidFill>
                <a:srgbClr val="002060"/>
              </a:solidFill>
            </a:rPr>
            <a:t>Sectors other than priority are covered under non priority sector</a:t>
          </a:r>
        </a:p>
      </dsp:txBody>
      <dsp:txXfrm rot="5400000">
        <a:off x="3039631" y="868679"/>
        <a:ext cx="2824832" cy="26060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88487-7366-447A-B19F-A5E0D3903CF6}">
      <dsp:nvSpPr>
        <dsp:cNvPr id="0" name=""/>
        <dsp:cNvSpPr/>
      </dsp:nvSpPr>
      <dsp:spPr>
        <a:xfrm>
          <a:off x="3128026" y="1584196"/>
          <a:ext cx="1415045" cy="591522"/>
        </a:xfrm>
        <a:custGeom>
          <a:avLst/>
          <a:gdLst/>
          <a:ahLst/>
          <a:cxnLst/>
          <a:rect l="0" t="0" r="0" b="0"/>
          <a:pathLst>
            <a:path>
              <a:moveTo>
                <a:pt x="0" y="0"/>
              </a:moveTo>
              <a:lnTo>
                <a:pt x="0" y="373985"/>
              </a:lnTo>
              <a:lnTo>
                <a:pt x="1415045" y="373985"/>
              </a:lnTo>
              <a:lnTo>
                <a:pt x="1415045" y="591522"/>
              </a:lnTo>
            </a:path>
          </a:pathLst>
        </a:custGeom>
        <a:noFill/>
        <a:ln w="28575"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31E7AA-E30D-4E79-B2B0-7C79B93B4C46}">
      <dsp:nvSpPr>
        <dsp:cNvPr id="0" name=""/>
        <dsp:cNvSpPr/>
      </dsp:nvSpPr>
      <dsp:spPr>
        <a:xfrm>
          <a:off x="1673014" y="1584196"/>
          <a:ext cx="1455012" cy="591522"/>
        </a:xfrm>
        <a:custGeom>
          <a:avLst/>
          <a:gdLst/>
          <a:ahLst/>
          <a:cxnLst/>
          <a:rect l="0" t="0" r="0" b="0"/>
          <a:pathLst>
            <a:path>
              <a:moveTo>
                <a:pt x="1455012" y="0"/>
              </a:moveTo>
              <a:lnTo>
                <a:pt x="1455012" y="373985"/>
              </a:lnTo>
              <a:lnTo>
                <a:pt x="0" y="373985"/>
              </a:lnTo>
              <a:lnTo>
                <a:pt x="0" y="591522"/>
              </a:lnTo>
            </a:path>
          </a:pathLst>
        </a:custGeom>
        <a:noFill/>
        <a:ln w="28575"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595015-7BAB-4E44-B633-0C8A018FB82D}">
      <dsp:nvSpPr>
        <dsp:cNvPr id="0" name=""/>
        <dsp:cNvSpPr/>
      </dsp:nvSpPr>
      <dsp:spPr>
        <a:xfrm>
          <a:off x="1953911" y="93071"/>
          <a:ext cx="2348228" cy="1491125"/>
        </a:xfrm>
        <a:prstGeom prst="roundRect">
          <a:avLst>
            <a:gd name="adj" fmla="val 10000"/>
          </a:avLst>
        </a:prstGeom>
        <a:solidFill>
          <a:schemeClr val="accent2">
            <a:shade val="8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DDD453-16D6-47C7-995C-D30081B7FA00}">
      <dsp:nvSpPr>
        <dsp:cNvPr id="0" name=""/>
        <dsp:cNvSpPr/>
      </dsp:nvSpPr>
      <dsp:spPr>
        <a:xfrm>
          <a:off x="2214826" y="340939"/>
          <a:ext cx="2348228" cy="1491125"/>
        </a:xfrm>
        <a:prstGeom prst="roundRect">
          <a:avLst>
            <a:gd name="adj" fmla="val 10000"/>
          </a:avLst>
        </a:prstGeom>
        <a:solidFill>
          <a:schemeClr val="lt1">
            <a:alpha val="90000"/>
            <a:hueOff val="0"/>
            <a:satOff val="0"/>
            <a:lumOff val="0"/>
            <a:alphaOff val="0"/>
          </a:schemeClr>
        </a:solidFill>
        <a:ln w="285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Security Wise classification</a:t>
          </a:r>
          <a:endParaRPr lang="en-US" sz="2400" kern="1200" dirty="0"/>
        </a:p>
      </dsp:txBody>
      <dsp:txXfrm>
        <a:off x="2258500" y="384613"/>
        <a:ext cx="2260880" cy="1403777"/>
      </dsp:txXfrm>
    </dsp:sp>
    <dsp:sp modelId="{6D1474AA-1976-42D6-9397-3A7090EFE947}">
      <dsp:nvSpPr>
        <dsp:cNvPr id="0" name=""/>
        <dsp:cNvSpPr/>
      </dsp:nvSpPr>
      <dsp:spPr>
        <a:xfrm>
          <a:off x="498899" y="2175718"/>
          <a:ext cx="2348228" cy="1491125"/>
        </a:xfrm>
        <a:prstGeom prst="roundRect">
          <a:avLst>
            <a:gd name="adj" fmla="val 10000"/>
          </a:avLst>
        </a:prstGeom>
        <a:solidFill>
          <a:schemeClr val="accent2">
            <a:tint val="99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213FB9-EAE6-422F-8E16-48681E3BD6DE}">
      <dsp:nvSpPr>
        <dsp:cNvPr id="0" name=""/>
        <dsp:cNvSpPr/>
      </dsp:nvSpPr>
      <dsp:spPr>
        <a:xfrm>
          <a:off x="759814" y="2423587"/>
          <a:ext cx="2348228" cy="1491125"/>
        </a:xfrm>
        <a:prstGeom prst="roundRect">
          <a:avLst>
            <a:gd name="adj" fmla="val 10000"/>
          </a:avLst>
        </a:prstGeom>
        <a:solidFill>
          <a:schemeClr val="lt1">
            <a:alpha val="90000"/>
            <a:hueOff val="0"/>
            <a:satOff val="0"/>
            <a:lumOff val="0"/>
            <a:alphaOff val="0"/>
          </a:schemeClr>
        </a:solidFill>
        <a:ln w="28575" cap="flat" cmpd="sng" algn="ctr">
          <a:solidFill>
            <a:schemeClr val="accent2">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Secured- by tangible assets</a:t>
          </a:r>
          <a:endParaRPr lang="en-US" sz="2400" kern="1200" dirty="0"/>
        </a:p>
      </dsp:txBody>
      <dsp:txXfrm>
        <a:off x="803488" y="2467261"/>
        <a:ext cx="2260880" cy="1403777"/>
      </dsp:txXfrm>
    </dsp:sp>
    <dsp:sp modelId="{4466D138-AAA9-4584-BC4A-6626215D9DF7}">
      <dsp:nvSpPr>
        <dsp:cNvPr id="0" name=""/>
        <dsp:cNvSpPr/>
      </dsp:nvSpPr>
      <dsp:spPr>
        <a:xfrm>
          <a:off x="3368957" y="2175718"/>
          <a:ext cx="2348228" cy="1491125"/>
        </a:xfrm>
        <a:prstGeom prst="roundRect">
          <a:avLst>
            <a:gd name="adj" fmla="val 10000"/>
          </a:avLst>
        </a:prstGeom>
        <a:solidFill>
          <a:schemeClr val="accent2">
            <a:tint val="99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D2AB1D-8F58-43C0-8670-6F0F31366261}">
      <dsp:nvSpPr>
        <dsp:cNvPr id="0" name=""/>
        <dsp:cNvSpPr/>
      </dsp:nvSpPr>
      <dsp:spPr>
        <a:xfrm>
          <a:off x="3629871" y="2423587"/>
          <a:ext cx="2348228" cy="1491125"/>
        </a:xfrm>
        <a:prstGeom prst="roundRect">
          <a:avLst>
            <a:gd name="adj" fmla="val 10000"/>
          </a:avLst>
        </a:prstGeom>
        <a:solidFill>
          <a:schemeClr val="lt1">
            <a:alpha val="90000"/>
            <a:hueOff val="0"/>
            <a:satOff val="0"/>
            <a:lumOff val="0"/>
            <a:alphaOff val="0"/>
          </a:schemeClr>
        </a:solidFill>
        <a:ln w="28575" cap="flat" cmpd="sng" algn="ctr">
          <a:solidFill>
            <a:schemeClr val="accent2">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Unsecured</a:t>
          </a:r>
          <a:endParaRPr lang="en-US" sz="2400" kern="1200" dirty="0"/>
        </a:p>
      </dsp:txBody>
      <dsp:txXfrm>
        <a:off x="3673545" y="2467261"/>
        <a:ext cx="2260880" cy="14037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C83B58-366D-4756-90D0-8B9D43589E8A}">
      <dsp:nvSpPr>
        <dsp:cNvPr id="0" name=""/>
        <dsp:cNvSpPr/>
      </dsp:nvSpPr>
      <dsp:spPr>
        <a:xfrm>
          <a:off x="6513348" y="2424534"/>
          <a:ext cx="331071" cy="471068"/>
        </a:xfrm>
        <a:custGeom>
          <a:avLst/>
          <a:gdLst/>
          <a:ahLst/>
          <a:cxnLst/>
          <a:rect l="0" t="0" r="0" b="0"/>
          <a:pathLst>
            <a:path>
              <a:moveTo>
                <a:pt x="0" y="0"/>
              </a:moveTo>
              <a:lnTo>
                <a:pt x="0" y="353497"/>
              </a:lnTo>
              <a:lnTo>
                <a:pt x="331071" y="353497"/>
              </a:lnTo>
              <a:lnTo>
                <a:pt x="331071" y="471068"/>
              </a:lnTo>
            </a:path>
          </a:pathLst>
        </a:custGeom>
        <a:noFill/>
        <a:ln w="285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67B212-0B2C-4E1B-9E60-3AFE206534F9}">
      <dsp:nvSpPr>
        <dsp:cNvPr id="0" name=""/>
        <dsp:cNvSpPr/>
      </dsp:nvSpPr>
      <dsp:spPr>
        <a:xfrm>
          <a:off x="5290653" y="2424534"/>
          <a:ext cx="1222694" cy="467320"/>
        </a:xfrm>
        <a:custGeom>
          <a:avLst/>
          <a:gdLst/>
          <a:ahLst/>
          <a:cxnLst/>
          <a:rect l="0" t="0" r="0" b="0"/>
          <a:pathLst>
            <a:path>
              <a:moveTo>
                <a:pt x="1222694" y="0"/>
              </a:moveTo>
              <a:lnTo>
                <a:pt x="1222694" y="349749"/>
              </a:lnTo>
              <a:lnTo>
                <a:pt x="0" y="349749"/>
              </a:lnTo>
              <a:lnTo>
                <a:pt x="0" y="467320"/>
              </a:lnTo>
            </a:path>
          </a:pathLst>
        </a:custGeom>
        <a:noFill/>
        <a:ln w="285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0EFDA3-8196-43CF-BF9F-46223B9192D1}">
      <dsp:nvSpPr>
        <dsp:cNvPr id="0" name=""/>
        <dsp:cNvSpPr/>
      </dsp:nvSpPr>
      <dsp:spPr>
        <a:xfrm>
          <a:off x="3739492" y="2424534"/>
          <a:ext cx="2773855" cy="467320"/>
        </a:xfrm>
        <a:custGeom>
          <a:avLst/>
          <a:gdLst/>
          <a:ahLst/>
          <a:cxnLst/>
          <a:rect l="0" t="0" r="0" b="0"/>
          <a:pathLst>
            <a:path>
              <a:moveTo>
                <a:pt x="2773855" y="0"/>
              </a:moveTo>
              <a:lnTo>
                <a:pt x="2773855" y="349749"/>
              </a:lnTo>
              <a:lnTo>
                <a:pt x="0" y="349749"/>
              </a:lnTo>
              <a:lnTo>
                <a:pt x="0" y="467320"/>
              </a:lnTo>
            </a:path>
          </a:pathLst>
        </a:custGeom>
        <a:noFill/>
        <a:ln w="285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BB6F2A-84F5-47BD-BEF5-8565ACAB39D1}">
      <dsp:nvSpPr>
        <dsp:cNvPr id="0" name=""/>
        <dsp:cNvSpPr/>
      </dsp:nvSpPr>
      <dsp:spPr>
        <a:xfrm>
          <a:off x="3351702" y="1347744"/>
          <a:ext cx="3161645" cy="270890"/>
        </a:xfrm>
        <a:custGeom>
          <a:avLst/>
          <a:gdLst/>
          <a:ahLst/>
          <a:cxnLst/>
          <a:rect l="0" t="0" r="0" b="0"/>
          <a:pathLst>
            <a:path>
              <a:moveTo>
                <a:pt x="0" y="0"/>
              </a:moveTo>
              <a:lnTo>
                <a:pt x="0" y="153320"/>
              </a:lnTo>
              <a:lnTo>
                <a:pt x="3161645" y="153320"/>
              </a:lnTo>
              <a:lnTo>
                <a:pt x="3161645" y="270890"/>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079A88-7EBB-4259-9A2A-E7DDBCBBF86F}">
      <dsp:nvSpPr>
        <dsp:cNvPr id="0" name=""/>
        <dsp:cNvSpPr/>
      </dsp:nvSpPr>
      <dsp:spPr>
        <a:xfrm>
          <a:off x="950748" y="2500731"/>
          <a:ext cx="1068546" cy="420030"/>
        </a:xfrm>
        <a:custGeom>
          <a:avLst/>
          <a:gdLst/>
          <a:ahLst/>
          <a:cxnLst/>
          <a:rect l="0" t="0" r="0" b="0"/>
          <a:pathLst>
            <a:path>
              <a:moveTo>
                <a:pt x="0" y="0"/>
              </a:moveTo>
              <a:lnTo>
                <a:pt x="0" y="302459"/>
              </a:lnTo>
              <a:lnTo>
                <a:pt x="1068546" y="302459"/>
              </a:lnTo>
              <a:lnTo>
                <a:pt x="1068546" y="420030"/>
              </a:lnTo>
            </a:path>
          </a:pathLst>
        </a:custGeom>
        <a:noFill/>
        <a:ln w="285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6CF137-9E6E-4527-9010-8BCC4EC680B3}">
      <dsp:nvSpPr>
        <dsp:cNvPr id="0" name=""/>
        <dsp:cNvSpPr/>
      </dsp:nvSpPr>
      <dsp:spPr>
        <a:xfrm>
          <a:off x="558370" y="2500731"/>
          <a:ext cx="392378" cy="394870"/>
        </a:xfrm>
        <a:custGeom>
          <a:avLst/>
          <a:gdLst/>
          <a:ahLst/>
          <a:cxnLst/>
          <a:rect l="0" t="0" r="0" b="0"/>
          <a:pathLst>
            <a:path>
              <a:moveTo>
                <a:pt x="392378" y="0"/>
              </a:moveTo>
              <a:lnTo>
                <a:pt x="392378" y="277299"/>
              </a:lnTo>
              <a:lnTo>
                <a:pt x="0" y="277299"/>
              </a:lnTo>
              <a:lnTo>
                <a:pt x="0" y="394870"/>
              </a:lnTo>
            </a:path>
          </a:pathLst>
        </a:custGeom>
        <a:noFill/>
        <a:ln w="285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980531-D180-4AC5-BBC1-0924B561E6D9}">
      <dsp:nvSpPr>
        <dsp:cNvPr id="0" name=""/>
        <dsp:cNvSpPr/>
      </dsp:nvSpPr>
      <dsp:spPr>
        <a:xfrm>
          <a:off x="950748" y="1347744"/>
          <a:ext cx="2400953" cy="347088"/>
        </a:xfrm>
        <a:custGeom>
          <a:avLst/>
          <a:gdLst/>
          <a:ahLst/>
          <a:cxnLst/>
          <a:rect l="0" t="0" r="0" b="0"/>
          <a:pathLst>
            <a:path>
              <a:moveTo>
                <a:pt x="2400953" y="0"/>
              </a:moveTo>
              <a:lnTo>
                <a:pt x="2400953" y="229517"/>
              </a:lnTo>
              <a:lnTo>
                <a:pt x="0" y="229517"/>
              </a:lnTo>
              <a:lnTo>
                <a:pt x="0" y="347088"/>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ADA219-7DDF-4EF7-9671-E2848A43ADE4}">
      <dsp:nvSpPr>
        <dsp:cNvPr id="0" name=""/>
        <dsp:cNvSpPr/>
      </dsp:nvSpPr>
      <dsp:spPr>
        <a:xfrm>
          <a:off x="2436201" y="541845"/>
          <a:ext cx="1831001" cy="805898"/>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1E3C3B-03B0-4066-8A88-DD6864B2069F}">
      <dsp:nvSpPr>
        <dsp:cNvPr id="0" name=""/>
        <dsp:cNvSpPr/>
      </dsp:nvSpPr>
      <dsp:spPr>
        <a:xfrm>
          <a:off x="2577216" y="675809"/>
          <a:ext cx="1831001" cy="805898"/>
        </a:xfrm>
        <a:prstGeom prst="roundRect">
          <a:avLst>
            <a:gd name="adj" fmla="val 10000"/>
          </a:avLst>
        </a:prstGeom>
        <a:solidFill>
          <a:schemeClr val="bg1">
            <a:lumMod val="95000"/>
            <a:alpha val="9000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002060"/>
              </a:solidFill>
            </a:rPr>
            <a:t>Classification of advances as per Prudential Norms</a:t>
          </a:r>
        </a:p>
      </dsp:txBody>
      <dsp:txXfrm>
        <a:off x="2600820" y="699413"/>
        <a:ext cx="1783793" cy="758690"/>
      </dsp:txXfrm>
    </dsp:sp>
    <dsp:sp modelId="{1F24D611-27C7-4BBD-9924-07C0863ADD45}">
      <dsp:nvSpPr>
        <dsp:cNvPr id="0" name=""/>
        <dsp:cNvSpPr/>
      </dsp:nvSpPr>
      <dsp:spPr>
        <a:xfrm>
          <a:off x="316182" y="1694833"/>
          <a:ext cx="1269131" cy="805898"/>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4CD0BF-DDA7-45C7-B651-21D152A90CAE}">
      <dsp:nvSpPr>
        <dsp:cNvPr id="0" name=""/>
        <dsp:cNvSpPr/>
      </dsp:nvSpPr>
      <dsp:spPr>
        <a:xfrm>
          <a:off x="457197" y="1828796"/>
          <a:ext cx="1269131" cy="805898"/>
        </a:xfrm>
        <a:prstGeom prst="roundRect">
          <a:avLst>
            <a:gd name="adj" fmla="val 10000"/>
          </a:avLst>
        </a:prstGeom>
        <a:solidFill>
          <a:srgbClr val="00B0F0">
            <a:alpha val="90000"/>
          </a:srgb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rPr>
            <a:t>Standard Loans</a:t>
          </a:r>
        </a:p>
      </dsp:txBody>
      <dsp:txXfrm>
        <a:off x="480801" y="1852400"/>
        <a:ext cx="1221923" cy="758690"/>
      </dsp:txXfrm>
    </dsp:sp>
    <dsp:sp modelId="{C848C0BA-6B2E-48D5-AE90-6331DEAF2160}">
      <dsp:nvSpPr>
        <dsp:cNvPr id="0" name=""/>
        <dsp:cNvSpPr/>
      </dsp:nvSpPr>
      <dsp:spPr>
        <a:xfrm>
          <a:off x="-76195" y="2895602"/>
          <a:ext cx="1269131" cy="805898"/>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FFB144-2BDC-422B-840D-F52EA55A8BF1}">
      <dsp:nvSpPr>
        <dsp:cNvPr id="0" name=""/>
        <dsp:cNvSpPr/>
      </dsp:nvSpPr>
      <dsp:spPr>
        <a:xfrm>
          <a:off x="64818" y="3029566"/>
          <a:ext cx="1269131" cy="805898"/>
        </a:xfrm>
        <a:prstGeom prst="roundRect">
          <a:avLst>
            <a:gd name="adj" fmla="val 10000"/>
          </a:avLst>
        </a:prstGeom>
        <a:solidFill>
          <a:srgbClr val="00B0F0">
            <a:alpha val="90000"/>
          </a:srgb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rPr>
            <a:t>Standard Regular</a:t>
          </a:r>
        </a:p>
      </dsp:txBody>
      <dsp:txXfrm>
        <a:off x="88422" y="3053170"/>
        <a:ext cx="1221923" cy="758690"/>
      </dsp:txXfrm>
    </dsp:sp>
    <dsp:sp modelId="{3E898462-AB26-4C8B-AAD8-7D1CB7D96A51}">
      <dsp:nvSpPr>
        <dsp:cNvPr id="0" name=""/>
        <dsp:cNvSpPr/>
      </dsp:nvSpPr>
      <dsp:spPr>
        <a:xfrm>
          <a:off x="1384729" y="2920762"/>
          <a:ext cx="1269131" cy="805898"/>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D68709-6F56-4333-936A-CF01DEB97460}">
      <dsp:nvSpPr>
        <dsp:cNvPr id="0" name=""/>
        <dsp:cNvSpPr/>
      </dsp:nvSpPr>
      <dsp:spPr>
        <a:xfrm>
          <a:off x="1525744" y="3054726"/>
          <a:ext cx="1269131" cy="805898"/>
        </a:xfrm>
        <a:prstGeom prst="roundRect">
          <a:avLst>
            <a:gd name="adj" fmla="val 10000"/>
          </a:avLst>
        </a:prstGeom>
        <a:solidFill>
          <a:srgbClr val="00B0F0">
            <a:alpha val="90000"/>
          </a:srgb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rPr>
            <a:t>Special Mention Account (SMA)</a:t>
          </a:r>
        </a:p>
      </dsp:txBody>
      <dsp:txXfrm>
        <a:off x="1549348" y="3078330"/>
        <a:ext cx="1221923" cy="758690"/>
      </dsp:txXfrm>
    </dsp:sp>
    <dsp:sp modelId="{1B6E2F36-4310-4238-9600-7CD06BB8405A}">
      <dsp:nvSpPr>
        <dsp:cNvPr id="0" name=""/>
        <dsp:cNvSpPr/>
      </dsp:nvSpPr>
      <dsp:spPr>
        <a:xfrm>
          <a:off x="5878782" y="1618635"/>
          <a:ext cx="1269131" cy="805898"/>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CB8A97-F7CE-48FA-80BA-B8A95C754B37}">
      <dsp:nvSpPr>
        <dsp:cNvPr id="0" name=""/>
        <dsp:cNvSpPr/>
      </dsp:nvSpPr>
      <dsp:spPr>
        <a:xfrm>
          <a:off x="6019796" y="1752599"/>
          <a:ext cx="1269131" cy="805898"/>
        </a:xfrm>
        <a:prstGeom prst="roundRect">
          <a:avLst>
            <a:gd name="adj" fmla="val 10000"/>
          </a:avLst>
        </a:prstGeom>
        <a:solidFill>
          <a:srgbClr val="FF0000">
            <a:alpha val="90000"/>
          </a:srgb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rPr>
            <a:t>NPA Loans</a:t>
          </a:r>
        </a:p>
      </dsp:txBody>
      <dsp:txXfrm>
        <a:off x="6043400" y="1776203"/>
        <a:ext cx="1221923" cy="758690"/>
      </dsp:txXfrm>
    </dsp:sp>
    <dsp:sp modelId="{530F8615-4028-4EB3-A1E2-6AC4280F5D78}">
      <dsp:nvSpPr>
        <dsp:cNvPr id="0" name=""/>
        <dsp:cNvSpPr/>
      </dsp:nvSpPr>
      <dsp:spPr>
        <a:xfrm>
          <a:off x="3104926" y="2891854"/>
          <a:ext cx="1269131" cy="805898"/>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327797-8752-4954-AC85-0BC1809C4A45}">
      <dsp:nvSpPr>
        <dsp:cNvPr id="0" name=""/>
        <dsp:cNvSpPr/>
      </dsp:nvSpPr>
      <dsp:spPr>
        <a:xfrm>
          <a:off x="3245941" y="3025818"/>
          <a:ext cx="1269131" cy="805898"/>
        </a:xfrm>
        <a:prstGeom prst="roundRect">
          <a:avLst>
            <a:gd name="adj" fmla="val 10000"/>
          </a:avLst>
        </a:prstGeom>
        <a:solidFill>
          <a:srgbClr val="FF0000">
            <a:alpha val="90000"/>
          </a:srgb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rPr>
            <a:t>Substandard</a:t>
          </a:r>
        </a:p>
      </dsp:txBody>
      <dsp:txXfrm>
        <a:off x="3269545" y="3049422"/>
        <a:ext cx="1221923" cy="758690"/>
      </dsp:txXfrm>
    </dsp:sp>
    <dsp:sp modelId="{800FFFBB-811E-437E-B4D7-8BB665055588}">
      <dsp:nvSpPr>
        <dsp:cNvPr id="0" name=""/>
        <dsp:cNvSpPr/>
      </dsp:nvSpPr>
      <dsp:spPr>
        <a:xfrm>
          <a:off x="4656087" y="2891854"/>
          <a:ext cx="1269131" cy="805898"/>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767EB5-1834-49CE-B87A-2F101F58388C}">
      <dsp:nvSpPr>
        <dsp:cNvPr id="0" name=""/>
        <dsp:cNvSpPr/>
      </dsp:nvSpPr>
      <dsp:spPr>
        <a:xfrm>
          <a:off x="4797102" y="3025818"/>
          <a:ext cx="1269131" cy="805898"/>
        </a:xfrm>
        <a:prstGeom prst="roundRect">
          <a:avLst>
            <a:gd name="adj" fmla="val 10000"/>
          </a:avLst>
        </a:prstGeom>
        <a:solidFill>
          <a:srgbClr val="FF0000">
            <a:alpha val="90000"/>
          </a:srgb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rPr>
            <a:t>Doubtful</a:t>
          </a:r>
        </a:p>
      </dsp:txBody>
      <dsp:txXfrm>
        <a:off x="4820706" y="3049422"/>
        <a:ext cx="1221923" cy="758690"/>
      </dsp:txXfrm>
    </dsp:sp>
    <dsp:sp modelId="{82A4BC22-8A1B-4207-B305-21B9AD5C5C22}">
      <dsp:nvSpPr>
        <dsp:cNvPr id="0" name=""/>
        <dsp:cNvSpPr/>
      </dsp:nvSpPr>
      <dsp:spPr>
        <a:xfrm>
          <a:off x="6209853" y="2895602"/>
          <a:ext cx="1269131" cy="805898"/>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50F93E-A979-43C0-A807-FB2F6826ADC0}">
      <dsp:nvSpPr>
        <dsp:cNvPr id="0" name=""/>
        <dsp:cNvSpPr/>
      </dsp:nvSpPr>
      <dsp:spPr>
        <a:xfrm>
          <a:off x="6350868" y="3029566"/>
          <a:ext cx="1269131" cy="805898"/>
        </a:xfrm>
        <a:prstGeom prst="roundRect">
          <a:avLst>
            <a:gd name="adj" fmla="val 10000"/>
          </a:avLst>
        </a:prstGeom>
        <a:solidFill>
          <a:srgbClr val="FF0000">
            <a:alpha val="90000"/>
          </a:srgb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rPr>
            <a:t>Loss</a:t>
          </a:r>
        </a:p>
      </dsp:txBody>
      <dsp:txXfrm>
        <a:off x="6374472" y="3053170"/>
        <a:ext cx="1221923" cy="7586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5905D-B8FC-48FB-8827-CAB280639730}">
      <dsp:nvSpPr>
        <dsp:cNvPr id="0" name=""/>
        <dsp:cNvSpPr/>
      </dsp:nvSpPr>
      <dsp:spPr>
        <a:xfrm>
          <a:off x="2254" y="1784940"/>
          <a:ext cx="2747032" cy="1098812"/>
        </a:xfrm>
        <a:prstGeom prst="chevron">
          <a:avLst/>
        </a:prstGeom>
        <a:solidFill>
          <a:schemeClr val="accent3">
            <a:shade val="8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a:solidFill>
                <a:srgbClr val="002060"/>
              </a:solidFill>
            </a:rPr>
            <a:t>Pre Sanction</a:t>
          </a:r>
          <a:endParaRPr lang="en-IN" sz="1800" kern="1200" dirty="0">
            <a:solidFill>
              <a:srgbClr val="002060"/>
            </a:solidFill>
          </a:endParaRPr>
        </a:p>
      </dsp:txBody>
      <dsp:txXfrm>
        <a:off x="551660" y="1784940"/>
        <a:ext cx="1648220" cy="1098812"/>
      </dsp:txXfrm>
    </dsp:sp>
    <dsp:sp modelId="{7EA8991F-443C-4E9E-955F-1B2711C1D088}">
      <dsp:nvSpPr>
        <dsp:cNvPr id="0" name=""/>
        <dsp:cNvSpPr/>
      </dsp:nvSpPr>
      <dsp:spPr>
        <a:xfrm>
          <a:off x="2474583" y="1784940"/>
          <a:ext cx="2747032" cy="1098812"/>
        </a:xfrm>
        <a:prstGeom prst="chevron">
          <a:avLst/>
        </a:prstGeom>
        <a:solidFill>
          <a:schemeClr val="accent3">
            <a:shade val="80000"/>
            <a:hueOff val="117801"/>
            <a:satOff val="-3711"/>
            <a:lumOff val="13035"/>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a:solidFill>
                <a:srgbClr val="002060"/>
              </a:solidFill>
            </a:rPr>
            <a:t>Documentation</a:t>
          </a:r>
          <a:endParaRPr lang="en-IN" sz="1800" kern="1200" dirty="0">
            <a:solidFill>
              <a:srgbClr val="002060"/>
            </a:solidFill>
          </a:endParaRPr>
        </a:p>
      </dsp:txBody>
      <dsp:txXfrm>
        <a:off x="3023989" y="1784940"/>
        <a:ext cx="1648220" cy="1098812"/>
      </dsp:txXfrm>
    </dsp:sp>
    <dsp:sp modelId="{737E910E-4D4E-4B25-98C6-1FF35CD36AFA}">
      <dsp:nvSpPr>
        <dsp:cNvPr id="0" name=""/>
        <dsp:cNvSpPr/>
      </dsp:nvSpPr>
      <dsp:spPr>
        <a:xfrm>
          <a:off x="4946912" y="1784940"/>
          <a:ext cx="2747032" cy="1098812"/>
        </a:xfrm>
        <a:prstGeom prst="chevron">
          <a:avLst/>
        </a:prstGeom>
        <a:solidFill>
          <a:schemeClr val="accent3">
            <a:shade val="80000"/>
            <a:hueOff val="235603"/>
            <a:satOff val="-7423"/>
            <a:lumOff val="2607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a:solidFill>
                <a:srgbClr val="002060"/>
              </a:solidFill>
            </a:rPr>
            <a:t>Post Sanction</a:t>
          </a:r>
          <a:endParaRPr lang="en-IN" sz="1800" kern="1200" dirty="0">
            <a:solidFill>
              <a:srgbClr val="002060"/>
            </a:solidFill>
          </a:endParaRPr>
        </a:p>
      </dsp:txBody>
      <dsp:txXfrm>
        <a:off x="5496318" y="1784940"/>
        <a:ext cx="1648220" cy="10988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AFF93-92A5-4CD8-979D-68EF50EF44F0}">
      <dsp:nvSpPr>
        <dsp:cNvPr id="0" name=""/>
        <dsp:cNvSpPr/>
      </dsp:nvSpPr>
      <dsp:spPr>
        <a:xfrm rot="10800000">
          <a:off x="1452720" y="1891"/>
          <a:ext cx="5067300" cy="705482"/>
        </a:xfrm>
        <a:prstGeom prst="homePlat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1098" tIns="125730" rIns="234696"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rgbClr val="002060"/>
              </a:solidFill>
            </a:rPr>
            <a:t>Cash Credit</a:t>
          </a:r>
        </a:p>
      </dsp:txBody>
      <dsp:txXfrm rot="10800000">
        <a:off x="1629090" y="1891"/>
        <a:ext cx="4890930" cy="705482"/>
      </dsp:txXfrm>
    </dsp:sp>
    <dsp:sp modelId="{C4331457-5047-42DC-BD29-A3B4FF6DBCC7}">
      <dsp:nvSpPr>
        <dsp:cNvPr id="0" name=""/>
        <dsp:cNvSpPr/>
      </dsp:nvSpPr>
      <dsp:spPr>
        <a:xfrm>
          <a:off x="1099979" y="1891"/>
          <a:ext cx="705482" cy="705482"/>
        </a:xfrm>
        <a:prstGeom prst="ellipse">
          <a:avLst/>
        </a:prstGeom>
        <a:solidFill>
          <a:schemeClr val="accent1">
            <a:tint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900A36-F2EF-4899-9C03-3D870454248B}">
      <dsp:nvSpPr>
        <dsp:cNvPr id="0" name=""/>
        <dsp:cNvSpPr/>
      </dsp:nvSpPr>
      <dsp:spPr>
        <a:xfrm rot="10800000">
          <a:off x="1452720" y="917965"/>
          <a:ext cx="5067300" cy="705482"/>
        </a:xfrm>
        <a:prstGeom prst="homePlat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1098" tIns="125730" rIns="234696"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rgbClr val="002060"/>
              </a:solidFill>
            </a:rPr>
            <a:t>Term Loan</a:t>
          </a:r>
        </a:p>
      </dsp:txBody>
      <dsp:txXfrm rot="10800000">
        <a:off x="1629090" y="917965"/>
        <a:ext cx="4890930" cy="705482"/>
      </dsp:txXfrm>
    </dsp:sp>
    <dsp:sp modelId="{2404C62F-1CA9-4108-B52C-2481961A557F}">
      <dsp:nvSpPr>
        <dsp:cNvPr id="0" name=""/>
        <dsp:cNvSpPr/>
      </dsp:nvSpPr>
      <dsp:spPr>
        <a:xfrm>
          <a:off x="1099979" y="917965"/>
          <a:ext cx="705482" cy="705482"/>
        </a:xfrm>
        <a:prstGeom prst="ellipse">
          <a:avLst/>
        </a:prstGeom>
        <a:solidFill>
          <a:schemeClr val="accent1">
            <a:tint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CE1C04-32DB-4A9E-B0BC-A12901FD4C18}">
      <dsp:nvSpPr>
        <dsp:cNvPr id="0" name=""/>
        <dsp:cNvSpPr/>
      </dsp:nvSpPr>
      <dsp:spPr>
        <a:xfrm rot="10800000">
          <a:off x="1452720" y="1834040"/>
          <a:ext cx="5067300" cy="705482"/>
        </a:xfrm>
        <a:prstGeom prst="homePlat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1098" tIns="125730" rIns="234696"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rgbClr val="002060"/>
              </a:solidFill>
            </a:rPr>
            <a:t>Overdraft</a:t>
          </a:r>
        </a:p>
      </dsp:txBody>
      <dsp:txXfrm rot="10800000">
        <a:off x="1629090" y="1834040"/>
        <a:ext cx="4890930" cy="705482"/>
      </dsp:txXfrm>
    </dsp:sp>
    <dsp:sp modelId="{A5EFA879-7E95-4A1E-AF4B-127B7E721781}">
      <dsp:nvSpPr>
        <dsp:cNvPr id="0" name=""/>
        <dsp:cNvSpPr/>
      </dsp:nvSpPr>
      <dsp:spPr>
        <a:xfrm>
          <a:off x="1099979" y="1834040"/>
          <a:ext cx="705482" cy="705482"/>
        </a:xfrm>
        <a:prstGeom prst="ellipse">
          <a:avLst/>
        </a:prstGeom>
        <a:solidFill>
          <a:schemeClr val="accent1">
            <a:tint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F66691-CE39-4C7A-B7D5-0E03CB901C37}">
      <dsp:nvSpPr>
        <dsp:cNvPr id="0" name=""/>
        <dsp:cNvSpPr/>
      </dsp:nvSpPr>
      <dsp:spPr>
        <a:xfrm rot="10800000">
          <a:off x="1452720" y="2750114"/>
          <a:ext cx="5067300" cy="705482"/>
        </a:xfrm>
        <a:prstGeom prst="homePlat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1098" tIns="125730" rIns="234696"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rgbClr val="002060"/>
              </a:solidFill>
            </a:rPr>
            <a:t>Bill Discounting</a:t>
          </a:r>
        </a:p>
      </dsp:txBody>
      <dsp:txXfrm rot="10800000">
        <a:off x="1629090" y="2750114"/>
        <a:ext cx="4890930" cy="705482"/>
      </dsp:txXfrm>
    </dsp:sp>
    <dsp:sp modelId="{CBAF6FCC-FEAF-4A8C-928C-95C0BF3E816F}">
      <dsp:nvSpPr>
        <dsp:cNvPr id="0" name=""/>
        <dsp:cNvSpPr/>
      </dsp:nvSpPr>
      <dsp:spPr>
        <a:xfrm>
          <a:off x="1099979" y="2750114"/>
          <a:ext cx="705482" cy="705482"/>
        </a:xfrm>
        <a:prstGeom prst="ellipse">
          <a:avLst/>
        </a:prstGeom>
        <a:solidFill>
          <a:schemeClr val="accent1">
            <a:tint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C94D74-3840-4A3C-B135-2779954B4285}">
      <dsp:nvSpPr>
        <dsp:cNvPr id="0" name=""/>
        <dsp:cNvSpPr/>
      </dsp:nvSpPr>
      <dsp:spPr>
        <a:xfrm rot="10800000">
          <a:off x="1452720" y="3666188"/>
          <a:ext cx="5067300" cy="705482"/>
        </a:xfrm>
        <a:prstGeom prst="homePlat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1098" tIns="125730" rIns="234696"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rgbClr val="002060"/>
              </a:solidFill>
            </a:rPr>
            <a:t>Export Loan</a:t>
          </a:r>
        </a:p>
      </dsp:txBody>
      <dsp:txXfrm rot="10800000">
        <a:off x="1629090" y="3666188"/>
        <a:ext cx="4890930" cy="705482"/>
      </dsp:txXfrm>
    </dsp:sp>
    <dsp:sp modelId="{C6AAEC22-2B90-481C-A4EC-2EE2D0094BAB}">
      <dsp:nvSpPr>
        <dsp:cNvPr id="0" name=""/>
        <dsp:cNvSpPr/>
      </dsp:nvSpPr>
      <dsp:spPr>
        <a:xfrm>
          <a:off x="1099979" y="3666188"/>
          <a:ext cx="705482" cy="705482"/>
        </a:xfrm>
        <a:prstGeom prst="ellipse">
          <a:avLst/>
        </a:prstGeom>
        <a:solidFill>
          <a:schemeClr val="accent1">
            <a:tint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FA7892-C28D-4812-96C2-BA203264DE52}">
      <dsp:nvSpPr>
        <dsp:cNvPr id="0" name=""/>
        <dsp:cNvSpPr/>
      </dsp:nvSpPr>
      <dsp:spPr>
        <a:xfrm>
          <a:off x="0" y="820581"/>
          <a:ext cx="7620000" cy="1287000"/>
        </a:xfrm>
        <a:prstGeom prst="roundRect">
          <a:avLst/>
        </a:prstGeom>
        <a:solidFill>
          <a:schemeClr val="accent3">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US" sz="5500" kern="1200" dirty="0"/>
            <a:t>CORPORATE LOANS</a:t>
          </a:r>
        </a:p>
      </dsp:txBody>
      <dsp:txXfrm>
        <a:off x="62826" y="883407"/>
        <a:ext cx="7494348" cy="1161348"/>
      </dsp:txXfrm>
    </dsp:sp>
    <dsp:sp modelId="{171B75F7-AE46-4946-8449-848AE8AC0414}">
      <dsp:nvSpPr>
        <dsp:cNvPr id="0" name=""/>
        <dsp:cNvSpPr/>
      </dsp:nvSpPr>
      <dsp:spPr>
        <a:xfrm>
          <a:off x="0" y="2133600"/>
          <a:ext cx="7620000" cy="1287000"/>
        </a:xfrm>
        <a:prstGeom prst="roundRect">
          <a:avLst/>
        </a:prstGeom>
        <a:solidFill>
          <a:schemeClr val="accent3">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US" sz="5500" kern="1200" dirty="0"/>
            <a:t>RETAIL LOANS</a:t>
          </a:r>
        </a:p>
      </dsp:txBody>
      <dsp:txXfrm>
        <a:off x="62826" y="2196426"/>
        <a:ext cx="7494348" cy="11613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AFF93-92A5-4CD8-979D-68EF50EF44F0}">
      <dsp:nvSpPr>
        <dsp:cNvPr id="0" name=""/>
        <dsp:cNvSpPr/>
      </dsp:nvSpPr>
      <dsp:spPr>
        <a:xfrm rot="10800000">
          <a:off x="1499461" y="143726"/>
          <a:ext cx="5067300" cy="609559"/>
        </a:xfrm>
        <a:prstGeom prst="homePlat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545" tIns="110490" rIns="206248" bIns="11049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rgbClr val="002060"/>
              </a:solidFill>
            </a:rPr>
            <a:t>Housing Loans	</a:t>
          </a:r>
        </a:p>
      </dsp:txBody>
      <dsp:txXfrm rot="10800000">
        <a:off x="1651851" y="143726"/>
        <a:ext cx="4914910" cy="609559"/>
      </dsp:txXfrm>
    </dsp:sp>
    <dsp:sp modelId="{C4331457-5047-42DC-BD29-A3B4FF6DBCC7}">
      <dsp:nvSpPr>
        <dsp:cNvPr id="0" name=""/>
        <dsp:cNvSpPr/>
      </dsp:nvSpPr>
      <dsp:spPr>
        <a:xfrm>
          <a:off x="1053238" y="2282"/>
          <a:ext cx="892447" cy="892447"/>
        </a:xfrm>
        <a:prstGeom prst="ellipse">
          <a:avLst/>
        </a:prstGeom>
        <a:solidFill>
          <a:schemeClr val="accent1">
            <a:tint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900A36-F2EF-4899-9C03-3D870454248B}">
      <dsp:nvSpPr>
        <dsp:cNvPr id="0" name=""/>
        <dsp:cNvSpPr/>
      </dsp:nvSpPr>
      <dsp:spPr>
        <a:xfrm rot="10800000">
          <a:off x="1499461" y="1161132"/>
          <a:ext cx="5067300" cy="892447"/>
        </a:xfrm>
        <a:prstGeom prst="homePlat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545" tIns="110490" rIns="206248" bIns="11049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rgbClr val="002060"/>
              </a:solidFill>
            </a:rPr>
            <a:t>Car Loans</a:t>
          </a:r>
        </a:p>
      </dsp:txBody>
      <dsp:txXfrm rot="10800000">
        <a:off x="1722573" y="1161132"/>
        <a:ext cx="4844188" cy="892447"/>
      </dsp:txXfrm>
    </dsp:sp>
    <dsp:sp modelId="{2404C62F-1CA9-4108-B52C-2481961A557F}">
      <dsp:nvSpPr>
        <dsp:cNvPr id="0" name=""/>
        <dsp:cNvSpPr/>
      </dsp:nvSpPr>
      <dsp:spPr>
        <a:xfrm>
          <a:off x="1053238" y="1161132"/>
          <a:ext cx="892447" cy="892447"/>
        </a:xfrm>
        <a:prstGeom prst="ellipse">
          <a:avLst/>
        </a:prstGeom>
        <a:solidFill>
          <a:schemeClr val="accent1">
            <a:tint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CE1C04-32DB-4A9E-B0BC-A12901FD4C18}">
      <dsp:nvSpPr>
        <dsp:cNvPr id="0" name=""/>
        <dsp:cNvSpPr/>
      </dsp:nvSpPr>
      <dsp:spPr>
        <a:xfrm rot="10800000">
          <a:off x="1484969" y="2319982"/>
          <a:ext cx="5067300" cy="892447"/>
        </a:xfrm>
        <a:prstGeom prst="homePlat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545" tIns="110490" rIns="206248" bIns="11049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rgbClr val="002060"/>
              </a:solidFill>
            </a:rPr>
            <a:t>Loan against Deposits</a:t>
          </a:r>
        </a:p>
      </dsp:txBody>
      <dsp:txXfrm rot="10800000">
        <a:off x="1708081" y="2319982"/>
        <a:ext cx="4844188" cy="892447"/>
      </dsp:txXfrm>
    </dsp:sp>
    <dsp:sp modelId="{A5EFA879-7E95-4A1E-AF4B-127B7E721781}">
      <dsp:nvSpPr>
        <dsp:cNvPr id="0" name=""/>
        <dsp:cNvSpPr/>
      </dsp:nvSpPr>
      <dsp:spPr>
        <a:xfrm>
          <a:off x="1053238" y="2319982"/>
          <a:ext cx="892447" cy="892447"/>
        </a:xfrm>
        <a:prstGeom prst="ellipse">
          <a:avLst/>
        </a:prstGeom>
        <a:solidFill>
          <a:schemeClr val="accent1">
            <a:tint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F5D19C-4378-4E22-8557-8BFB65A4CE39}">
      <dsp:nvSpPr>
        <dsp:cNvPr id="0" name=""/>
        <dsp:cNvSpPr/>
      </dsp:nvSpPr>
      <dsp:spPr>
        <a:xfrm rot="10800000">
          <a:off x="1499461" y="3478832"/>
          <a:ext cx="5067300" cy="892447"/>
        </a:xfrm>
        <a:prstGeom prst="homePlat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545" tIns="110490" rIns="206248" bIns="11049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rgbClr val="002060"/>
              </a:solidFill>
            </a:rPr>
            <a:t>Gold Loans</a:t>
          </a:r>
        </a:p>
      </dsp:txBody>
      <dsp:txXfrm rot="10800000">
        <a:off x="1722573" y="3478832"/>
        <a:ext cx="4844188" cy="892447"/>
      </dsp:txXfrm>
    </dsp:sp>
    <dsp:sp modelId="{3842CA8C-9FC3-4C1E-A164-D955175187CA}">
      <dsp:nvSpPr>
        <dsp:cNvPr id="0" name=""/>
        <dsp:cNvSpPr/>
      </dsp:nvSpPr>
      <dsp:spPr>
        <a:xfrm>
          <a:off x="1053238" y="3478832"/>
          <a:ext cx="892447" cy="892447"/>
        </a:xfrm>
        <a:prstGeom prst="ellipse">
          <a:avLst/>
        </a:prstGeom>
        <a:solidFill>
          <a:schemeClr val="accent1">
            <a:tint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AFF93-92A5-4CD8-979D-68EF50EF44F0}">
      <dsp:nvSpPr>
        <dsp:cNvPr id="0" name=""/>
        <dsp:cNvSpPr/>
      </dsp:nvSpPr>
      <dsp:spPr>
        <a:xfrm rot="10800000">
          <a:off x="1469213" y="0"/>
          <a:ext cx="5269992" cy="587685"/>
        </a:xfrm>
        <a:prstGeom prst="homePlat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153"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002060"/>
              </a:solidFill>
            </a:rPr>
            <a:t>Letter of Credit (LC)</a:t>
          </a:r>
        </a:p>
      </dsp:txBody>
      <dsp:txXfrm rot="10800000">
        <a:off x="1616134" y="0"/>
        <a:ext cx="5123071" cy="587685"/>
      </dsp:txXfrm>
    </dsp:sp>
    <dsp:sp modelId="{C4331457-5047-42DC-BD29-A3B4FF6DBCC7}">
      <dsp:nvSpPr>
        <dsp:cNvPr id="0" name=""/>
        <dsp:cNvSpPr/>
      </dsp:nvSpPr>
      <dsp:spPr>
        <a:xfrm>
          <a:off x="1180482" y="251"/>
          <a:ext cx="587685" cy="587685"/>
        </a:xfrm>
        <a:prstGeom prst="ellipse">
          <a:avLst/>
        </a:prstGeom>
        <a:solidFill>
          <a:schemeClr val="accent1">
            <a:tint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CE1C04-32DB-4A9E-B0BC-A12901FD4C18}">
      <dsp:nvSpPr>
        <dsp:cNvPr id="0" name=""/>
        <dsp:cNvSpPr/>
      </dsp:nvSpPr>
      <dsp:spPr>
        <a:xfrm rot="10800000">
          <a:off x="1474325" y="734857"/>
          <a:ext cx="5269992" cy="587685"/>
        </a:xfrm>
        <a:prstGeom prst="homePlat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153"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002060"/>
              </a:solidFill>
            </a:rPr>
            <a:t>Bank</a:t>
          </a:r>
          <a:r>
            <a:rPr lang="en-US" sz="2400" kern="1200" dirty="0"/>
            <a:t> </a:t>
          </a:r>
          <a:r>
            <a:rPr lang="en-US" sz="2400" kern="1200" dirty="0">
              <a:solidFill>
                <a:srgbClr val="002060"/>
              </a:solidFill>
            </a:rPr>
            <a:t>Guarantee (BG)</a:t>
          </a:r>
        </a:p>
      </dsp:txBody>
      <dsp:txXfrm rot="10800000">
        <a:off x="1621246" y="734857"/>
        <a:ext cx="5123071" cy="587685"/>
      </dsp:txXfrm>
    </dsp:sp>
    <dsp:sp modelId="{A5EFA879-7E95-4A1E-AF4B-127B7E721781}">
      <dsp:nvSpPr>
        <dsp:cNvPr id="0" name=""/>
        <dsp:cNvSpPr/>
      </dsp:nvSpPr>
      <dsp:spPr>
        <a:xfrm>
          <a:off x="1180482" y="734857"/>
          <a:ext cx="587685" cy="587685"/>
        </a:xfrm>
        <a:prstGeom prst="ellipse">
          <a:avLst/>
        </a:prstGeom>
        <a:solidFill>
          <a:schemeClr val="accent1">
            <a:tint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DC3B24-5148-41E6-80BD-2B3E645C650F}">
      <dsp:nvSpPr>
        <dsp:cNvPr id="0" name=""/>
        <dsp:cNvSpPr/>
      </dsp:nvSpPr>
      <dsp:spPr>
        <a:xfrm rot="10800000">
          <a:off x="1474325" y="1469463"/>
          <a:ext cx="5269992" cy="587685"/>
        </a:xfrm>
        <a:prstGeom prst="homePlat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153"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2060"/>
              </a:solidFill>
            </a:rPr>
            <a:t>Letter of Undertakings (LOU) </a:t>
          </a:r>
        </a:p>
      </dsp:txBody>
      <dsp:txXfrm rot="10800000">
        <a:off x="1621246" y="1469463"/>
        <a:ext cx="5123071" cy="587685"/>
      </dsp:txXfrm>
    </dsp:sp>
    <dsp:sp modelId="{56A62BE6-E286-4414-AE59-AA5706F730BB}">
      <dsp:nvSpPr>
        <dsp:cNvPr id="0" name=""/>
        <dsp:cNvSpPr/>
      </dsp:nvSpPr>
      <dsp:spPr>
        <a:xfrm>
          <a:off x="1180482" y="1469463"/>
          <a:ext cx="587685" cy="587685"/>
        </a:xfrm>
        <a:prstGeom prst="ellipse">
          <a:avLst/>
        </a:prstGeom>
        <a:solidFill>
          <a:schemeClr val="accent1">
            <a:tint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vList3#9">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8">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CBCAAF-D5A5-4EC7-88D5-D3CEE1958D26}" type="datetimeFigureOut">
              <a:rPr lang="en-US" smtClean="0"/>
              <a:pPr/>
              <a:t>2/26/2025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185927-54C6-4887-A119-CF9AECAE548E}" type="slidenum">
              <a:rPr lang="en-US" smtClean="0"/>
              <a:pPr/>
              <a:t>‹#›</a:t>
            </a:fld>
            <a:endParaRPr lang="en-US"/>
          </a:p>
        </p:txBody>
      </p:sp>
    </p:spTree>
    <p:extLst>
      <p:ext uri="{BB962C8B-B14F-4D97-AF65-F5344CB8AC3E}">
        <p14:creationId xmlns:p14="http://schemas.microsoft.com/office/powerpoint/2010/main" val="42457439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F82A02-5F37-4E5B-A838-F6787BE72BBF}" type="datetimeFigureOut">
              <a:rPr lang="en-IN" smtClean="0"/>
              <a:pPr/>
              <a:t>26-02-2025</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68BF74-92AF-42A2-86D9-B2F84527DBF9}" type="slidenum">
              <a:rPr lang="en-IN" smtClean="0"/>
              <a:pPr/>
              <a:t>‹#›</a:t>
            </a:fld>
            <a:endParaRPr lang="en-IN"/>
          </a:p>
        </p:txBody>
      </p:sp>
    </p:spTree>
    <p:extLst>
      <p:ext uri="{BB962C8B-B14F-4D97-AF65-F5344CB8AC3E}">
        <p14:creationId xmlns:p14="http://schemas.microsoft.com/office/powerpoint/2010/main" val="21636495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68BF74-92AF-42A2-86D9-B2F84527DBF9}" type="slidenum">
              <a:rPr lang="en-IN" smtClean="0"/>
              <a:pPr/>
              <a:t>1</a:t>
            </a:fld>
            <a:endParaRPr lang="en-IN"/>
          </a:p>
        </p:txBody>
      </p:sp>
    </p:spTree>
    <p:extLst>
      <p:ext uri="{BB962C8B-B14F-4D97-AF65-F5344CB8AC3E}">
        <p14:creationId xmlns:p14="http://schemas.microsoft.com/office/powerpoint/2010/main" val="2892497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68BF74-92AF-42A2-86D9-B2F84527DBF9}" type="slidenum">
              <a:rPr lang="en-IN" smtClean="0"/>
              <a:pPr/>
              <a:t>2</a:t>
            </a:fld>
            <a:endParaRPr lang="en-IN"/>
          </a:p>
        </p:txBody>
      </p:sp>
    </p:spTree>
    <p:extLst>
      <p:ext uri="{BB962C8B-B14F-4D97-AF65-F5344CB8AC3E}">
        <p14:creationId xmlns:p14="http://schemas.microsoft.com/office/powerpoint/2010/main" val="1476572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68BF74-92AF-42A2-86D9-B2F84527DBF9}" type="slidenum">
              <a:rPr lang="en-IN" smtClean="0"/>
              <a:pPr/>
              <a:t>12</a:t>
            </a:fld>
            <a:endParaRPr lang="en-IN"/>
          </a:p>
        </p:txBody>
      </p:sp>
    </p:spTree>
    <p:extLst>
      <p:ext uri="{BB962C8B-B14F-4D97-AF65-F5344CB8AC3E}">
        <p14:creationId xmlns:p14="http://schemas.microsoft.com/office/powerpoint/2010/main" val="1171523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Question – TPA whether secured/unsecured</a:t>
            </a:r>
          </a:p>
        </p:txBody>
      </p:sp>
      <p:sp>
        <p:nvSpPr>
          <p:cNvPr id="4" name="Slide Number Placeholder 3"/>
          <p:cNvSpPr>
            <a:spLocks noGrp="1"/>
          </p:cNvSpPr>
          <p:nvPr>
            <p:ph type="sldNum" sz="quarter" idx="10"/>
          </p:nvPr>
        </p:nvSpPr>
        <p:spPr/>
        <p:txBody>
          <a:bodyPr/>
          <a:lstStyle/>
          <a:p>
            <a:fld id="{DA68BF74-92AF-42A2-86D9-B2F84527DBF9}" type="slidenum">
              <a:rPr lang="en-IN" smtClean="0"/>
              <a:pPr/>
              <a:t>13</a:t>
            </a:fld>
            <a:endParaRPr lang="en-IN"/>
          </a:p>
        </p:txBody>
      </p:sp>
    </p:spTree>
    <p:extLst>
      <p:ext uri="{BB962C8B-B14F-4D97-AF65-F5344CB8AC3E}">
        <p14:creationId xmlns:p14="http://schemas.microsoft.com/office/powerpoint/2010/main" val="2551185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3E1C52-FC01-497F-A55F-7899250ED62B}" type="datetime1">
              <a:rPr lang="en-US" smtClean="0"/>
              <a:pPr/>
              <a:t>2/26/2025</a:t>
            </a:fld>
            <a:endParaRPr lang="en-US"/>
          </a:p>
        </p:txBody>
      </p:sp>
      <p:sp>
        <p:nvSpPr>
          <p:cNvPr id="5" name="Footer Placeholder 4"/>
          <p:cNvSpPr>
            <a:spLocks noGrp="1"/>
          </p:cNvSpPr>
          <p:nvPr>
            <p:ph type="ftr" sz="quarter" idx="11"/>
          </p:nvPr>
        </p:nvSpPr>
        <p:spPr/>
        <p:txBody>
          <a:bodyPr/>
          <a:lstStyle/>
          <a:p>
            <a:r>
              <a:rPr lang="en-IN"/>
              <a:t>Concurrent Audit of Banks- Loans and Advances  by CA Akesh Vyas</a:t>
            </a:r>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E72489-A354-4F8D-9137-2CE5FA3E4FB9}" type="datetime1">
              <a:rPr lang="en-US" smtClean="0"/>
              <a:pPr/>
              <a:t>2/26/2025</a:t>
            </a:fld>
            <a:endParaRPr lang="en-US"/>
          </a:p>
        </p:txBody>
      </p:sp>
      <p:sp>
        <p:nvSpPr>
          <p:cNvPr id="5" name="Footer Placeholder 4"/>
          <p:cNvSpPr>
            <a:spLocks noGrp="1"/>
          </p:cNvSpPr>
          <p:nvPr>
            <p:ph type="ftr" sz="quarter" idx="11"/>
          </p:nvPr>
        </p:nvSpPr>
        <p:spPr/>
        <p:txBody>
          <a:bodyPr/>
          <a:lstStyle/>
          <a:p>
            <a:r>
              <a:rPr lang="en-IN"/>
              <a:t>Concurrent Audit of Banks- Loans and Advances  by CA Akesh Vyas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42F45A-A201-46B5-B161-BB05B2450B4D}" type="datetime1">
              <a:rPr lang="en-US" smtClean="0"/>
              <a:pPr/>
              <a:t>2/26/2025</a:t>
            </a:fld>
            <a:endParaRPr lang="en-US"/>
          </a:p>
        </p:txBody>
      </p:sp>
      <p:sp>
        <p:nvSpPr>
          <p:cNvPr id="5" name="Footer Placeholder 4"/>
          <p:cNvSpPr>
            <a:spLocks noGrp="1"/>
          </p:cNvSpPr>
          <p:nvPr>
            <p:ph type="ftr" sz="quarter" idx="11"/>
          </p:nvPr>
        </p:nvSpPr>
        <p:spPr/>
        <p:txBody>
          <a:bodyPr/>
          <a:lstStyle/>
          <a:p>
            <a:r>
              <a:rPr lang="en-IN"/>
              <a:t>Concurrent Audit of Banks- Loans and Advances  by CA Akesh Vyas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F58CD-7839-4F41-BACE-8EB773AFD6B5}" type="datetime1">
              <a:rPr lang="en-US" smtClean="0"/>
              <a:pPr/>
              <a:t>2/26/2025</a:t>
            </a:fld>
            <a:endParaRPr lang="en-US"/>
          </a:p>
        </p:txBody>
      </p:sp>
      <p:sp>
        <p:nvSpPr>
          <p:cNvPr id="5" name="Footer Placeholder 4"/>
          <p:cNvSpPr>
            <a:spLocks noGrp="1"/>
          </p:cNvSpPr>
          <p:nvPr>
            <p:ph type="ftr" sz="quarter" idx="11"/>
          </p:nvPr>
        </p:nvSpPr>
        <p:spPr/>
        <p:txBody>
          <a:bodyPr/>
          <a:lstStyle/>
          <a:p>
            <a:r>
              <a:rPr lang="en-IN"/>
              <a:t>Concurrent Audit of Banks- Loans and Advances  by CA Akesh Vyas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F58CD-7839-4F41-BACE-8EB773AFD6B5}" type="datetime1">
              <a:rPr lang="en-US" smtClean="0"/>
              <a:pPr/>
              <a:t>2/26/2025</a:t>
            </a:fld>
            <a:endParaRPr lang="en-US"/>
          </a:p>
        </p:txBody>
      </p:sp>
      <p:sp>
        <p:nvSpPr>
          <p:cNvPr id="5" name="Footer Placeholder 4"/>
          <p:cNvSpPr>
            <a:spLocks noGrp="1"/>
          </p:cNvSpPr>
          <p:nvPr>
            <p:ph type="ftr" sz="quarter" idx="11"/>
          </p:nvPr>
        </p:nvSpPr>
        <p:spPr/>
        <p:txBody>
          <a:bodyPr/>
          <a:lstStyle/>
          <a:p>
            <a:r>
              <a:rPr lang="en-IN"/>
              <a:t>Concurrent Audit of Banks- Loans and Advances  by CA Akesh Vyas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F58CD-7839-4F41-BACE-8EB773AFD6B5}" type="datetime1">
              <a:rPr lang="en-US" smtClean="0"/>
              <a:pPr/>
              <a:t>2/26/2025</a:t>
            </a:fld>
            <a:endParaRPr lang="en-US"/>
          </a:p>
        </p:txBody>
      </p:sp>
      <p:sp>
        <p:nvSpPr>
          <p:cNvPr id="5" name="Footer Placeholder 4"/>
          <p:cNvSpPr>
            <a:spLocks noGrp="1"/>
          </p:cNvSpPr>
          <p:nvPr>
            <p:ph type="ftr" sz="quarter" idx="11"/>
          </p:nvPr>
        </p:nvSpPr>
        <p:spPr/>
        <p:txBody>
          <a:bodyPr/>
          <a:lstStyle/>
          <a:p>
            <a:r>
              <a:rPr lang="en-IN"/>
              <a:t>Concurrent Audit of Banks- Loans and Advances  by CA Akesh Vyas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F58CD-7839-4F41-BACE-8EB773AFD6B5}" type="datetime1">
              <a:rPr lang="en-US" smtClean="0"/>
              <a:pPr/>
              <a:t>2/26/2025</a:t>
            </a:fld>
            <a:endParaRPr lang="en-US"/>
          </a:p>
        </p:txBody>
      </p:sp>
      <p:sp>
        <p:nvSpPr>
          <p:cNvPr id="5" name="Footer Placeholder 4"/>
          <p:cNvSpPr>
            <a:spLocks noGrp="1"/>
          </p:cNvSpPr>
          <p:nvPr>
            <p:ph type="ftr" sz="quarter" idx="11"/>
          </p:nvPr>
        </p:nvSpPr>
        <p:spPr/>
        <p:txBody>
          <a:bodyPr/>
          <a:lstStyle/>
          <a:p>
            <a:r>
              <a:rPr lang="en-IN"/>
              <a:t>Concurrent Audit of Banks- Loans and Advances  by CA Akesh Vyas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F58CD-7839-4F41-BACE-8EB773AFD6B5}" type="datetime1">
              <a:rPr lang="en-US" smtClean="0"/>
              <a:pPr/>
              <a:t>2/26/2025</a:t>
            </a:fld>
            <a:endParaRPr lang="en-US"/>
          </a:p>
        </p:txBody>
      </p:sp>
      <p:sp>
        <p:nvSpPr>
          <p:cNvPr id="5" name="Footer Placeholder 4"/>
          <p:cNvSpPr>
            <a:spLocks noGrp="1"/>
          </p:cNvSpPr>
          <p:nvPr>
            <p:ph type="ftr" sz="quarter" idx="11"/>
          </p:nvPr>
        </p:nvSpPr>
        <p:spPr/>
        <p:txBody>
          <a:bodyPr/>
          <a:lstStyle/>
          <a:p>
            <a:r>
              <a:rPr lang="en-IN"/>
              <a:t>Concurrent Audit of Banks- Loans and Advances  by CA Akesh Vyas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F58CD-7839-4F41-BACE-8EB773AFD6B5}" type="datetime1">
              <a:rPr lang="en-US" smtClean="0"/>
              <a:pPr/>
              <a:t>2/26/2025</a:t>
            </a:fld>
            <a:endParaRPr lang="en-US"/>
          </a:p>
        </p:txBody>
      </p:sp>
      <p:sp>
        <p:nvSpPr>
          <p:cNvPr id="5" name="Footer Placeholder 4"/>
          <p:cNvSpPr>
            <a:spLocks noGrp="1"/>
          </p:cNvSpPr>
          <p:nvPr>
            <p:ph type="ftr" sz="quarter" idx="11"/>
          </p:nvPr>
        </p:nvSpPr>
        <p:spPr/>
        <p:txBody>
          <a:bodyPr/>
          <a:lstStyle/>
          <a:p>
            <a:r>
              <a:rPr lang="en-IN"/>
              <a:t>Concurrent Audit of Banks- Loans and Advances  by CA Akesh Vyas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F58CD-7839-4F41-BACE-8EB773AFD6B5}" type="datetime1">
              <a:rPr lang="en-US" smtClean="0"/>
              <a:pPr/>
              <a:t>2/26/2025</a:t>
            </a:fld>
            <a:endParaRPr lang="en-US"/>
          </a:p>
        </p:txBody>
      </p:sp>
      <p:sp>
        <p:nvSpPr>
          <p:cNvPr id="5" name="Footer Placeholder 4"/>
          <p:cNvSpPr>
            <a:spLocks noGrp="1"/>
          </p:cNvSpPr>
          <p:nvPr>
            <p:ph type="ftr" sz="quarter" idx="11"/>
          </p:nvPr>
        </p:nvSpPr>
        <p:spPr/>
        <p:txBody>
          <a:bodyPr/>
          <a:lstStyle/>
          <a:p>
            <a:r>
              <a:rPr lang="en-IN"/>
              <a:t>Concurrent Audit of Banks- Loans and Advances  by CA Akesh Vyas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F58CD-7839-4F41-BACE-8EB773AFD6B5}" type="datetime1">
              <a:rPr lang="en-US" smtClean="0"/>
              <a:pPr/>
              <a:t>2/26/2025</a:t>
            </a:fld>
            <a:endParaRPr lang="en-US"/>
          </a:p>
        </p:txBody>
      </p:sp>
      <p:sp>
        <p:nvSpPr>
          <p:cNvPr id="5" name="Footer Placeholder 4"/>
          <p:cNvSpPr>
            <a:spLocks noGrp="1"/>
          </p:cNvSpPr>
          <p:nvPr>
            <p:ph type="ftr" sz="quarter" idx="11"/>
          </p:nvPr>
        </p:nvSpPr>
        <p:spPr/>
        <p:txBody>
          <a:bodyPr/>
          <a:lstStyle/>
          <a:p>
            <a:r>
              <a:rPr lang="en-IN"/>
              <a:t>Concurrent Audit of Banks- Loans and Advances  by CA Akesh Vyas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F58CD-7839-4F41-BACE-8EB773AFD6B5}" type="datetime1">
              <a:rPr lang="en-US" smtClean="0"/>
              <a:pPr/>
              <a:t>2/26/2025</a:t>
            </a:fld>
            <a:endParaRPr lang="en-US"/>
          </a:p>
        </p:txBody>
      </p:sp>
      <p:sp>
        <p:nvSpPr>
          <p:cNvPr id="5" name="Footer Placeholder 4"/>
          <p:cNvSpPr>
            <a:spLocks noGrp="1"/>
          </p:cNvSpPr>
          <p:nvPr>
            <p:ph type="ftr" sz="quarter" idx="11"/>
          </p:nvPr>
        </p:nvSpPr>
        <p:spPr/>
        <p:txBody>
          <a:bodyPr/>
          <a:lstStyle/>
          <a:p>
            <a:r>
              <a:rPr lang="en-IN"/>
              <a:t>Concurrent Audit of Banks- Loans and Advances  by CA Akesh Vyas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F58CD-7839-4F41-BACE-8EB773AFD6B5}" type="datetime1">
              <a:rPr lang="en-US" smtClean="0"/>
              <a:pPr/>
              <a:t>2/26/2025</a:t>
            </a:fld>
            <a:endParaRPr lang="en-US"/>
          </a:p>
        </p:txBody>
      </p:sp>
      <p:sp>
        <p:nvSpPr>
          <p:cNvPr id="5" name="Footer Placeholder 4"/>
          <p:cNvSpPr>
            <a:spLocks noGrp="1"/>
          </p:cNvSpPr>
          <p:nvPr>
            <p:ph type="ftr" sz="quarter" idx="11"/>
          </p:nvPr>
        </p:nvSpPr>
        <p:spPr/>
        <p:txBody>
          <a:bodyPr/>
          <a:lstStyle/>
          <a:p>
            <a:r>
              <a:rPr lang="en-IN"/>
              <a:t>Concurrent Audit of Banks- Loans and Advances  by CA Akesh Vyas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F58CD-7839-4F41-BACE-8EB773AFD6B5}" type="datetime1">
              <a:rPr lang="en-US" smtClean="0"/>
              <a:pPr/>
              <a:t>2/26/2025</a:t>
            </a:fld>
            <a:endParaRPr lang="en-US"/>
          </a:p>
        </p:txBody>
      </p:sp>
      <p:sp>
        <p:nvSpPr>
          <p:cNvPr id="5" name="Footer Placeholder 4"/>
          <p:cNvSpPr>
            <a:spLocks noGrp="1"/>
          </p:cNvSpPr>
          <p:nvPr>
            <p:ph type="ftr" sz="quarter" idx="11"/>
          </p:nvPr>
        </p:nvSpPr>
        <p:spPr/>
        <p:txBody>
          <a:bodyPr/>
          <a:lstStyle/>
          <a:p>
            <a:r>
              <a:rPr lang="en-IN"/>
              <a:t>Concurrent Audit of Banks- Loans and Advances  by CA Akesh Vyas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F58CD-7839-4F41-BACE-8EB773AFD6B5}" type="datetime1">
              <a:rPr lang="en-US" smtClean="0"/>
              <a:pPr/>
              <a:t>2/26/2025</a:t>
            </a:fld>
            <a:endParaRPr lang="en-US"/>
          </a:p>
        </p:txBody>
      </p:sp>
      <p:sp>
        <p:nvSpPr>
          <p:cNvPr id="5" name="Footer Placeholder 4"/>
          <p:cNvSpPr>
            <a:spLocks noGrp="1"/>
          </p:cNvSpPr>
          <p:nvPr>
            <p:ph type="ftr" sz="quarter" idx="11"/>
          </p:nvPr>
        </p:nvSpPr>
        <p:spPr/>
        <p:txBody>
          <a:bodyPr/>
          <a:lstStyle/>
          <a:p>
            <a:r>
              <a:rPr lang="en-IN"/>
              <a:t>Concurrent Audit of Banks- Loans and Advances  by CA Akesh Vyas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F58CD-7839-4F41-BACE-8EB773AFD6B5}" type="datetime1">
              <a:rPr lang="en-US" smtClean="0"/>
              <a:pPr/>
              <a:t>2/26/2025</a:t>
            </a:fld>
            <a:endParaRPr lang="en-US"/>
          </a:p>
        </p:txBody>
      </p:sp>
      <p:sp>
        <p:nvSpPr>
          <p:cNvPr id="5" name="Footer Placeholder 4"/>
          <p:cNvSpPr>
            <a:spLocks noGrp="1"/>
          </p:cNvSpPr>
          <p:nvPr>
            <p:ph type="ftr" sz="quarter" idx="11"/>
          </p:nvPr>
        </p:nvSpPr>
        <p:spPr/>
        <p:txBody>
          <a:bodyPr/>
          <a:lstStyle/>
          <a:p>
            <a:r>
              <a:rPr lang="en-IN"/>
              <a:t>Concurrent Audit of Banks- Loans and Advances  by CA Akesh Vyas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F58CD-7839-4F41-BACE-8EB773AFD6B5}" type="datetime1">
              <a:rPr lang="en-US" smtClean="0"/>
              <a:pPr/>
              <a:t>2/26/2025</a:t>
            </a:fld>
            <a:endParaRPr lang="en-US"/>
          </a:p>
        </p:txBody>
      </p:sp>
      <p:sp>
        <p:nvSpPr>
          <p:cNvPr id="5" name="Footer Placeholder 4"/>
          <p:cNvSpPr>
            <a:spLocks noGrp="1"/>
          </p:cNvSpPr>
          <p:nvPr>
            <p:ph type="ftr" sz="quarter" idx="11"/>
          </p:nvPr>
        </p:nvSpPr>
        <p:spPr/>
        <p:txBody>
          <a:bodyPr/>
          <a:lstStyle/>
          <a:p>
            <a:r>
              <a:rPr lang="en-IN"/>
              <a:t>Concurrent Audit of Banks- Loans and Advances  by CA Akesh Vyas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F58CD-7839-4F41-BACE-8EB773AFD6B5}" type="datetime1">
              <a:rPr lang="en-US" smtClean="0"/>
              <a:pPr/>
              <a:t>2/26/2025</a:t>
            </a:fld>
            <a:endParaRPr lang="en-US"/>
          </a:p>
        </p:txBody>
      </p:sp>
      <p:sp>
        <p:nvSpPr>
          <p:cNvPr id="5" name="Footer Placeholder 4"/>
          <p:cNvSpPr>
            <a:spLocks noGrp="1"/>
          </p:cNvSpPr>
          <p:nvPr>
            <p:ph type="ftr" sz="quarter" idx="11"/>
          </p:nvPr>
        </p:nvSpPr>
        <p:spPr/>
        <p:txBody>
          <a:bodyPr/>
          <a:lstStyle/>
          <a:p>
            <a:r>
              <a:rPr lang="en-IN"/>
              <a:t>Concurrent Audit of Banks- Loans and Advances  by CA Akesh Vyas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2566A627-30FB-4D33-B84F-709F65A2B58C}" type="datetime1">
              <a:rPr lang="en-US" smtClean="0"/>
              <a:pPr/>
              <a:t>2/26/2025</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r>
              <a:rPr lang="en-IN"/>
              <a:t>Concurrent Audit of Banks- Loans and Advances  by CA Akesh Vyas</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341B4C-CD60-41CE-B1D5-E3037E80EC86}" type="datetime1">
              <a:rPr lang="en-US" smtClean="0"/>
              <a:pPr/>
              <a:t>2/26/2025</a:t>
            </a:fld>
            <a:endParaRPr lang="en-US"/>
          </a:p>
        </p:txBody>
      </p:sp>
      <p:sp>
        <p:nvSpPr>
          <p:cNvPr id="6" name="Footer Placeholder 5"/>
          <p:cNvSpPr>
            <a:spLocks noGrp="1"/>
          </p:cNvSpPr>
          <p:nvPr>
            <p:ph type="ftr" sz="quarter" idx="11"/>
          </p:nvPr>
        </p:nvSpPr>
        <p:spPr/>
        <p:txBody>
          <a:bodyPr/>
          <a:lstStyle/>
          <a:p>
            <a:r>
              <a:rPr lang="en-IN"/>
              <a:t>Concurrent Audit of Banks- Loans and Advances  by CA Akesh Vyas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CC3EC6-CBEA-4C00-885E-AB55B596E6C7}" type="datetime1">
              <a:rPr lang="en-US" smtClean="0"/>
              <a:pPr/>
              <a:t>2/26/2025</a:t>
            </a:fld>
            <a:endParaRPr lang="en-US"/>
          </a:p>
        </p:txBody>
      </p:sp>
      <p:sp>
        <p:nvSpPr>
          <p:cNvPr id="8" name="Footer Placeholder 7"/>
          <p:cNvSpPr>
            <a:spLocks noGrp="1"/>
          </p:cNvSpPr>
          <p:nvPr>
            <p:ph type="ftr" sz="quarter" idx="11"/>
          </p:nvPr>
        </p:nvSpPr>
        <p:spPr/>
        <p:txBody>
          <a:bodyPr/>
          <a:lstStyle/>
          <a:p>
            <a:r>
              <a:rPr lang="en-IN"/>
              <a:t>Concurrent Audit of Banks- Loans and Advances  by CA Akesh Vyas</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1AFB6E-6E4A-4EBE-BC58-E61286408902}" type="datetime1">
              <a:rPr lang="en-US" smtClean="0"/>
              <a:pPr/>
              <a:t>2/26/2025</a:t>
            </a:fld>
            <a:endParaRPr lang="en-US"/>
          </a:p>
        </p:txBody>
      </p:sp>
      <p:sp>
        <p:nvSpPr>
          <p:cNvPr id="4" name="Footer Placeholder 3"/>
          <p:cNvSpPr>
            <a:spLocks noGrp="1"/>
          </p:cNvSpPr>
          <p:nvPr>
            <p:ph type="ftr" sz="quarter" idx="11"/>
          </p:nvPr>
        </p:nvSpPr>
        <p:spPr/>
        <p:txBody>
          <a:bodyPr/>
          <a:lstStyle/>
          <a:p>
            <a:r>
              <a:rPr lang="en-IN"/>
              <a:t>Concurrent Audit of Banks- Loans and Advances  by CA Akesh Vyas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24D0B3-59FD-4689-B7EE-3C393FBF9E41}" type="datetime1">
              <a:rPr lang="en-US" smtClean="0"/>
              <a:pPr/>
              <a:t>2/26/2025</a:t>
            </a:fld>
            <a:endParaRPr lang="en-US"/>
          </a:p>
        </p:txBody>
      </p:sp>
      <p:sp>
        <p:nvSpPr>
          <p:cNvPr id="3" name="Footer Placeholder 2"/>
          <p:cNvSpPr>
            <a:spLocks noGrp="1"/>
          </p:cNvSpPr>
          <p:nvPr>
            <p:ph type="ftr" sz="quarter" idx="11"/>
          </p:nvPr>
        </p:nvSpPr>
        <p:spPr/>
        <p:txBody>
          <a:bodyPr/>
          <a:lstStyle/>
          <a:p>
            <a:r>
              <a:rPr lang="en-IN"/>
              <a:t>Concurrent Audit of Banks- Loans and Advances  by CA Akesh Vyas</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EABABA-71A7-494D-B91E-89A8F2F973E7}" type="datetime1">
              <a:rPr lang="en-US" smtClean="0"/>
              <a:pPr/>
              <a:t>2/26/2025</a:t>
            </a:fld>
            <a:endParaRPr lang="en-US"/>
          </a:p>
        </p:txBody>
      </p:sp>
      <p:sp>
        <p:nvSpPr>
          <p:cNvPr id="6" name="Footer Placeholder 5"/>
          <p:cNvSpPr>
            <a:spLocks noGrp="1"/>
          </p:cNvSpPr>
          <p:nvPr>
            <p:ph type="ftr" sz="quarter" idx="11"/>
          </p:nvPr>
        </p:nvSpPr>
        <p:spPr/>
        <p:txBody>
          <a:bodyPr/>
          <a:lstStyle/>
          <a:p>
            <a:r>
              <a:rPr lang="en-IN"/>
              <a:t>Concurrent Audit of Banks- Loans and Advances  by CA Akesh Vyas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039EAA-609D-4539-8B0C-0D5CD9EE0373}" type="datetime1">
              <a:rPr lang="en-US" smtClean="0"/>
              <a:pPr/>
              <a:t>2/26/2025</a:t>
            </a:fld>
            <a:endParaRPr lang="en-US"/>
          </a:p>
        </p:txBody>
      </p:sp>
      <p:sp>
        <p:nvSpPr>
          <p:cNvPr id="6" name="Footer Placeholder 5"/>
          <p:cNvSpPr>
            <a:spLocks noGrp="1"/>
          </p:cNvSpPr>
          <p:nvPr>
            <p:ph type="ftr" sz="quarter" idx="11"/>
          </p:nvPr>
        </p:nvSpPr>
        <p:spPr/>
        <p:txBody>
          <a:bodyPr/>
          <a:lstStyle/>
          <a:p>
            <a:r>
              <a:rPr lang="en-IN"/>
              <a:t>Concurrent Audit of Banks- Loans and Advances  by CA Akesh Vyas</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B6F15528-21DE-4FAA-801E-634DDDAF4B2B}" type="slidenum">
              <a:rPr lang="en-US" smtClean="0"/>
              <a:pPr/>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E6BC5A2B-784F-45F6-AB90-18E5701C5405}" type="datetime1">
              <a:rPr lang="en-US" smtClean="0"/>
              <a:pPr/>
              <a:t>2/26/2025</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IN"/>
              <a:t>Concurrent Audit of Banks- Loans and Advances  by CA Akesh Vyas</a:t>
            </a:r>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B6F15528-21DE-4FAA-801E-634DDDAF4B2B}" type="slidenum">
              <a:rPr lang="en-US" smtClean="0"/>
              <a:pPr/>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4" r:id="rId12"/>
    <p:sldLayoutId id="2147483735" r:id="rId13"/>
    <p:sldLayoutId id="2147483739" r:id="rId14"/>
    <p:sldLayoutId id="2147483744" r:id="rId15"/>
    <p:sldLayoutId id="2147483745" r:id="rId16"/>
    <p:sldLayoutId id="2147483747" r:id="rId17"/>
    <p:sldLayoutId id="2147483750" r:id="rId18"/>
    <p:sldLayoutId id="2147483752" r:id="rId19"/>
    <p:sldLayoutId id="2147483753" r:id="rId20"/>
    <p:sldLayoutId id="2147483754" r:id="rId21"/>
    <p:sldLayoutId id="2147483755" r:id="rId22"/>
    <p:sldLayoutId id="2147483758" r:id="rId23"/>
    <p:sldLayoutId id="2147483759" r:id="rId24"/>
    <p:sldLayoutId id="2147483760" r:id="rId25"/>
  </p:sldLayoutIdLst>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3.gif"/><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hyperlink" Target="mailto:avyasca@gmail.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idx="1"/>
          </p:nvPr>
        </p:nvSpPr>
        <p:spPr/>
        <p:style>
          <a:lnRef idx="3">
            <a:schemeClr val="lt1"/>
          </a:lnRef>
          <a:fillRef idx="1">
            <a:schemeClr val="accent6"/>
          </a:fillRef>
          <a:effectRef idx="1">
            <a:schemeClr val="accent6"/>
          </a:effectRef>
          <a:fontRef idx="minor">
            <a:schemeClr val="lt1"/>
          </a:fontRef>
        </p:style>
        <p:txBody>
          <a:bodyPr/>
          <a:lstStyle/>
          <a:p>
            <a:endParaRPr lang="en-US">
              <a:solidFill>
                <a:srgbClr val="002060"/>
              </a:solidFill>
            </a:endParaRPr>
          </a:p>
        </p:txBody>
      </p:sp>
      <p:pic>
        <p:nvPicPr>
          <p:cNvPr id="1026" name="Picture 2" descr="C:\Users\kushagra.vyas\Desktop\Branding Templates\14H02879_R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753600" cy="7256678"/>
          </a:xfrm>
          <a:prstGeom prst="rect">
            <a:avLst/>
          </a:prstGeom>
          <a:extLst>
            <a:ext uri="{909E8E84-426E-40DD-AFC4-6F175D3DCCD1}">
              <a14:hiddenFill xmlns:a14="http://schemas.microsoft.com/office/drawing/2010/main">
                <a:solidFill>
                  <a:srgbClr val="FFFFFF"/>
                </a:solidFill>
              </a14:hiddenFill>
            </a:ext>
          </a:extLst>
        </p:spPr>
        <p:style>
          <a:lnRef idx="3">
            <a:schemeClr val="lt1"/>
          </a:lnRef>
          <a:fillRef idx="1">
            <a:schemeClr val="accent6"/>
          </a:fillRef>
          <a:effectRef idx="1">
            <a:schemeClr val="accent6"/>
          </a:effectRef>
          <a:fontRef idx="minor">
            <a:schemeClr val="lt1"/>
          </a:fontRef>
        </p:style>
      </p:pic>
      <p:sp>
        <p:nvSpPr>
          <p:cNvPr id="5" name="Rectangle 4"/>
          <p:cNvSpPr/>
          <p:nvPr/>
        </p:nvSpPr>
        <p:spPr>
          <a:xfrm>
            <a:off x="1143000" y="457200"/>
            <a:ext cx="6592041" cy="2169825"/>
          </a:xfrm>
          <a:prstGeom prst="rect">
            <a:avLst/>
          </a:prstGeom>
        </p:spPr>
        <p:style>
          <a:lnRef idx="3">
            <a:schemeClr val="lt1"/>
          </a:lnRef>
          <a:fillRef idx="1">
            <a:schemeClr val="accent6"/>
          </a:fillRef>
          <a:effectRef idx="1">
            <a:schemeClr val="accent6"/>
          </a:effectRef>
          <a:fontRef idx="minor">
            <a:schemeClr val="lt1"/>
          </a:fontRef>
        </p:style>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500" b="1" cap="all" spc="0" dirty="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BANK AUDIT </a:t>
            </a:r>
          </a:p>
          <a:p>
            <a:pPr algn="ctr"/>
            <a:endParaRPr lang="en-US" sz="4500" b="1" cap="all" dirty="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en-US" sz="4500" b="1" cap="all" spc="0" dirty="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2025</a:t>
            </a:r>
          </a:p>
        </p:txBody>
      </p:sp>
      <p:sp>
        <p:nvSpPr>
          <p:cNvPr id="7" name="Rectangle 6"/>
          <p:cNvSpPr/>
          <p:nvPr/>
        </p:nvSpPr>
        <p:spPr>
          <a:xfrm>
            <a:off x="1066800" y="3962400"/>
            <a:ext cx="7422671" cy="1938992"/>
          </a:xfrm>
          <a:prstGeom prst="rect">
            <a:avLst/>
          </a:prstGeom>
        </p:spPr>
        <p:style>
          <a:lnRef idx="3">
            <a:schemeClr val="lt1"/>
          </a:lnRef>
          <a:fillRef idx="1">
            <a:schemeClr val="accent6"/>
          </a:fillRef>
          <a:effectRef idx="1">
            <a:schemeClr val="accent6"/>
          </a:effectRef>
          <a:fontRef idx="minor">
            <a:schemeClr val="lt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a:ln w="11430"/>
                <a:solidFill>
                  <a:srgbClr val="002060"/>
                </a:solidFill>
                <a:effectLst>
                  <a:outerShdw blurRad="50800" dist="39000" dir="5460000" algn="tl">
                    <a:srgbClr val="000000">
                      <a:alpha val="38000"/>
                    </a:srgbClr>
                  </a:outerShdw>
                </a:effectLst>
              </a:rPr>
              <a:t>Presenter : CA </a:t>
            </a:r>
            <a:r>
              <a:rPr lang="en-US" sz="4000" b="1" cap="none" spc="0" dirty="0" err="1">
                <a:ln w="11430"/>
                <a:solidFill>
                  <a:srgbClr val="002060"/>
                </a:solidFill>
                <a:effectLst>
                  <a:outerShdw blurRad="50800" dist="39000" dir="5460000" algn="tl">
                    <a:srgbClr val="000000">
                      <a:alpha val="38000"/>
                    </a:srgbClr>
                  </a:outerShdw>
                </a:effectLst>
              </a:rPr>
              <a:t>Akesh</a:t>
            </a:r>
            <a:r>
              <a:rPr lang="en-US" sz="4000" b="1" cap="none" spc="0" dirty="0">
                <a:ln w="11430"/>
                <a:solidFill>
                  <a:srgbClr val="002060"/>
                </a:solidFill>
                <a:effectLst>
                  <a:outerShdw blurRad="50800" dist="39000" dir="5460000" algn="tl">
                    <a:srgbClr val="000000">
                      <a:alpha val="38000"/>
                    </a:srgbClr>
                  </a:outerShdw>
                </a:effectLst>
              </a:rPr>
              <a:t> </a:t>
            </a:r>
            <a:r>
              <a:rPr lang="en-US" sz="4000" b="1" cap="none" spc="0" dirty="0" err="1">
                <a:ln w="11430"/>
                <a:solidFill>
                  <a:srgbClr val="002060"/>
                </a:solidFill>
                <a:effectLst>
                  <a:outerShdw blurRad="50800" dist="39000" dir="5460000" algn="tl">
                    <a:srgbClr val="000000">
                      <a:alpha val="38000"/>
                    </a:srgbClr>
                  </a:outerShdw>
                </a:effectLst>
              </a:rPr>
              <a:t>Vyas</a:t>
            </a:r>
            <a:endParaRPr lang="en-US" sz="4000" b="1" cap="none" spc="0" dirty="0">
              <a:ln w="11430"/>
              <a:solidFill>
                <a:srgbClr val="002060"/>
              </a:solidFill>
              <a:effectLst>
                <a:outerShdw blurRad="50800" dist="39000" dir="5460000" algn="tl">
                  <a:srgbClr val="000000">
                    <a:alpha val="38000"/>
                  </a:srgbClr>
                </a:outerShdw>
              </a:effectLst>
            </a:endParaRPr>
          </a:p>
          <a:p>
            <a:pPr algn="ctr"/>
            <a:r>
              <a:rPr lang="en-US" sz="4000" b="1" dirty="0">
                <a:ln w="11430"/>
                <a:solidFill>
                  <a:srgbClr val="002060"/>
                </a:solidFill>
                <a:effectLst>
                  <a:outerShdw blurRad="50800" dist="39000" dir="5460000" algn="tl">
                    <a:srgbClr val="000000">
                      <a:alpha val="38000"/>
                    </a:srgbClr>
                  </a:outerShdw>
                </a:effectLst>
              </a:rPr>
              <a:t>Ph : 9818860081</a:t>
            </a:r>
          </a:p>
          <a:p>
            <a:pPr algn="ctr"/>
            <a:r>
              <a:rPr lang="en-US" sz="4000" b="1" cap="none" spc="0" dirty="0">
                <a:ln w="11430"/>
                <a:solidFill>
                  <a:srgbClr val="002060"/>
                </a:solidFill>
                <a:effectLst>
                  <a:outerShdw blurRad="50800" dist="39000" dir="5460000" algn="tl">
                    <a:srgbClr val="000000">
                      <a:alpha val="38000"/>
                    </a:srgbClr>
                  </a:outerShdw>
                </a:effectLst>
              </a:rPr>
              <a:t>Email : avyasca@gmail.com</a:t>
            </a:r>
          </a:p>
        </p:txBody>
      </p:sp>
    </p:spTree>
    <p:extLst>
      <p:ext uri="{BB962C8B-B14F-4D97-AF65-F5344CB8AC3E}">
        <p14:creationId xmlns:p14="http://schemas.microsoft.com/office/powerpoint/2010/main" val="2219062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5257800" cy="152400"/>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endParaRPr lang="en-US"/>
          </a:p>
        </p:txBody>
      </p:sp>
      <p:sp>
        <p:nvSpPr>
          <p:cNvPr id="3" name="Content Placeholder 2"/>
          <p:cNvSpPr>
            <a:spLocks noGrp="1"/>
          </p:cNvSpPr>
          <p:nvPr>
            <p:ph idx="1"/>
          </p:nvPr>
        </p:nvSpPr>
        <p:spPr>
          <a:xfrm>
            <a:off x="304800" y="609600"/>
            <a:ext cx="7620000" cy="541020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US" dirty="0"/>
              <a:t>                    </a:t>
            </a:r>
          </a:p>
          <a:p>
            <a:endParaRPr lang="en-US" sz="2400" dirty="0">
              <a:solidFill>
                <a:srgbClr val="002060"/>
              </a:solidFill>
            </a:endParaRPr>
          </a:p>
          <a:p>
            <a:r>
              <a:rPr lang="en-US" sz="2400" dirty="0">
                <a:solidFill>
                  <a:srgbClr val="002060"/>
                </a:solidFill>
              </a:rPr>
              <a:t>                </a:t>
            </a:r>
            <a:r>
              <a:rPr lang="en-US" sz="2800" dirty="0">
                <a:solidFill>
                  <a:srgbClr val="002060"/>
                </a:solidFill>
              </a:rPr>
              <a:t>LOANS AND ADVANCES</a:t>
            </a:r>
          </a:p>
          <a:p>
            <a:endParaRPr lang="en-US" sz="2800" dirty="0">
              <a:solidFill>
                <a:srgbClr val="002060"/>
              </a:solidFill>
            </a:endParaRPr>
          </a:p>
          <a:p>
            <a:r>
              <a:rPr lang="en-US" sz="2800" dirty="0">
                <a:solidFill>
                  <a:srgbClr val="002060"/>
                </a:solidFill>
              </a:rPr>
              <a:t>                                  AND</a:t>
            </a:r>
          </a:p>
          <a:p>
            <a:endParaRPr lang="en-US" sz="2800" dirty="0">
              <a:solidFill>
                <a:srgbClr val="002060"/>
              </a:solidFill>
            </a:endParaRPr>
          </a:p>
          <a:p>
            <a:r>
              <a:rPr lang="en-US" sz="2800" dirty="0">
                <a:solidFill>
                  <a:srgbClr val="002060"/>
                </a:solidFill>
              </a:rPr>
              <a:t>                    PRUDENTIAL NORMS</a:t>
            </a:r>
          </a:p>
          <a:p>
            <a:endParaRPr lang="en-US" sz="2800" dirty="0">
              <a:solidFill>
                <a:srgbClr val="002060"/>
              </a:solidFill>
            </a:endParaRPr>
          </a:p>
          <a:p>
            <a:r>
              <a:rPr lang="en-US" sz="2800" dirty="0">
                <a:solidFill>
                  <a:srgbClr val="002060"/>
                </a:solidFill>
              </a:rPr>
              <a:t>`</a:t>
            </a:r>
          </a:p>
        </p:txBody>
      </p:sp>
      <p:sp>
        <p:nvSpPr>
          <p:cNvPr id="4" name="Footer Placeholder 3"/>
          <p:cNvSpPr>
            <a:spLocks noGrp="1"/>
          </p:cNvSpPr>
          <p:nvPr>
            <p:ph type="ftr" sz="quarter" idx="11"/>
          </p:nvPr>
        </p:nvSpPr>
        <p:spPr>
          <a:xfrm>
            <a:off x="762000" y="7315200"/>
            <a:ext cx="3124200" cy="152400"/>
          </a:xfrm>
        </p:spPr>
        <p:style>
          <a:lnRef idx="2">
            <a:schemeClr val="accent5">
              <a:shade val="50000"/>
            </a:schemeClr>
          </a:lnRef>
          <a:fillRef idx="1">
            <a:schemeClr val="accent5"/>
          </a:fillRef>
          <a:effectRef idx="0">
            <a:schemeClr val="accent5"/>
          </a:effectRef>
          <a:fontRef idx="minor">
            <a:schemeClr val="lt1"/>
          </a:fontRef>
        </p:style>
        <p:txBody>
          <a:bodyPr/>
          <a:lstStyle/>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718"/>
            <a:ext cx="5029200" cy="914082"/>
          </a:xfrm>
        </p:spPr>
        <p:txBody>
          <a:bodyPr>
            <a:normAutofit/>
          </a:bodyPr>
          <a:lstStyle/>
          <a:p>
            <a:r>
              <a:rPr lang="en-US" sz="2400" dirty="0"/>
              <a:t>      ASSET CLASSIFICATIONS</a:t>
            </a:r>
          </a:p>
        </p:txBody>
      </p:sp>
      <p:graphicFrame>
        <p:nvGraphicFramePr>
          <p:cNvPr id="7" name="Content Placeholder 6"/>
          <p:cNvGraphicFramePr>
            <a:graphicFrameLocks noGrp="1"/>
          </p:cNvGraphicFramePr>
          <p:nvPr>
            <p:ph idx="1"/>
          </p:nvPr>
        </p:nvGraphicFramePr>
        <p:xfrm>
          <a:off x="457200" y="1752600"/>
          <a:ext cx="7620000"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endParaRPr lang="en-US" dirty="0">
              <a:solidFill>
                <a:schemeClr val="tx2">
                  <a:lumMod val="7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718"/>
            <a:ext cx="6858000" cy="685482"/>
          </a:xfrm>
        </p:spPr>
        <p:txBody>
          <a:bodyPr>
            <a:normAutofit/>
          </a:bodyPr>
          <a:lstStyle/>
          <a:p>
            <a:r>
              <a:rPr lang="en-US" sz="3000" dirty="0"/>
              <a:t>Sector wise classification</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a:p>
        </p:txBody>
      </p:sp>
      <p:cxnSp>
        <p:nvCxnSpPr>
          <p:cNvPr id="16" name="Straight Arrow Connector 15"/>
          <p:cNvCxnSpPr/>
          <p:nvPr/>
        </p:nvCxnSpPr>
        <p:spPr>
          <a:xfrm>
            <a:off x="1600200" y="30480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600200" y="34290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600200" y="37338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0" name="Diagram 19"/>
          <p:cNvGraphicFramePr/>
          <p:nvPr>
            <p:extLst>
              <p:ext uri="{D42A27DB-BD31-4B8C-83A1-F6EECF244321}">
                <p14:modId xmlns:p14="http://schemas.microsoft.com/office/powerpoint/2010/main" val="893736144"/>
              </p:ext>
            </p:extLst>
          </p:nvPr>
        </p:nvGraphicFramePr>
        <p:xfrm>
          <a:off x="304800" y="1295400"/>
          <a:ext cx="58674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6248400" y="990600"/>
            <a:ext cx="2514600" cy="54102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Blip>
                <a:blip r:embed="rId8"/>
              </a:buBlip>
            </a:pPr>
            <a:r>
              <a:rPr lang="en-US" sz="1400" dirty="0">
                <a:solidFill>
                  <a:srgbClr val="002060"/>
                </a:solidFill>
              </a:rPr>
              <a:t> Priority Sector Housing Loan :In Metropolitan </a:t>
            </a:r>
            <a:r>
              <a:rPr lang="en-US" sz="1400" dirty="0" err="1">
                <a:solidFill>
                  <a:srgbClr val="002060"/>
                </a:solidFill>
              </a:rPr>
              <a:t>Centres</a:t>
            </a:r>
            <a:r>
              <a:rPr lang="en-US" sz="1400" dirty="0">
                <a:solidFill>
                  <a:srgbClr val="002060"/>
                </a:solidFill>
              </a:rPr>
              <a:t> (Population 10 </a:t>
            </a:r>
            <a:r>
              <a:rPr lang="en-US" sz="1400" dirty="0" err="1">
                <a:solidFill>
                  <a:srgbClr val="002060"/>
                </a:solidFill>
              </a:rPr>
              <a:t>lacs</a:t>
            </a:r>
            <a:r>
              <a:rPr lang="en-US" sz="1400" dirty="0">
                <a:solidFill>
                  <a:srgbClr val="002060"/>
                </a:solidFill>
              </a:rPr>
              <a:t> and above)- Loans </a:t>
            </a:r>
            <a:r>
              <a:rPr lang="en-US" sz="1400" dirty="0" err="1">
                <a:solidFill>
                  <a:srgbClr val="002060"/>
                </a:solidFill>
              </a:rPr>
              <a:t>upto</a:t>
            </a:r>
            <a:r>
              <a:rPr lang="en-US" sz="1400" dirty="0">
                <a:solidFill>
                  <a:srgbClr val="002060"/>
                </a:solidFill>
              </a:rPr>
              <a:t> Rs. 35 </a:t>
            </a:r>
            <a:r>
              <a:rPr lang="en-US" sz="1400" dirty="0" err="1">
                <a:solidFill>
                  <a:srgbClr val="002060"/>
                </a:solidFill>
              </a:rPr>
              <a:t>lacs</a:t>
            </a:r>
            <a:r>
              <a:rPr lang="en-US" sz="1400" dirty="0">
                <a:solidFill>
                  <a:srgbClr val="002060"/>
                </a:solidFill>
              </a:rPr>
              <a:t> per family provided overall cost of dwelling unit not to exceed Rs. 45 </a:t>
            </a:r>
            <a:r>
              <a:rPr lang="en-US" sz="1400" dirty="0" err="1">
                <a:solidFill>
                  <a:srgbClr val="002060"/>
                </a:solidFill>
              </a:rPr>
              <a:t>lacs</a:t>
            </a:r>
            <a:r>
              <a:rPr lang="en-US" sz="1400" dirty="0">
                <a:solidFill>
                  <a:srgbClr val="002060"/>
                </a:solidFill>
              </a:rPr>
              <a:t> In case of repairs, amount restricted  to Rs. 5 </a:t>
            </a:r>
            <a:r>
              <a:rPr lang="en-US" sz="1400" dirty="0" err="1">
                <a:solidFill>
                  <a:srgbClr val="002060"/>
                </a:solidFill>
              </a:rPr>
              <a:t>lacs</a:t>
            </a:r>
            <a:endParaRPr lang="en-US" sz="1400" dirty="0">
              <a:solidFill>
                <a:srgbClr val="002060"/>
              </a:solidFill>
            </a:endParaRPr>
          </a:p>
          <a:p>
            <a:r>
              <a:rPr lang="en-US" sz="1400" dirty="0">
                <a:solidFill>
                  <a:srgbClr val="002060"/>
                </a:solidFill>
              </a:rPr>
              <a:t>In Other </a:t>
            </a:r>
            <a:r>
              <a:rPr lang="en-US" sz="1400" dirty="0" err="1">
                <a:solidFill>
                  <a:srgbClr val="002060"/>
                </a:solidFill>
              </a:rPr>
              <a:t>Centres</a:t>
            </a:r>
            <a:r>
              <a:rPr lang="en-US" sz="1400" dirty="0">
                <a:solidFill>
                  <a:srgbClr val="002060"/>
                </a:solidFill>
              </a:rPr>
              <a:t> - Loans </a:t>
            </a:r>
            <a:r>
              <a:rPr lang="en-US" sz="1400" dirty="0" err="1">
                <a:solidFill>
                  <a:srgbClr val="002060"/>
                </a:solidFill>
              </a:rPr>
              <a:t>upto</a:t>
            </a:r>
            <a:r>
              <a:rPr lang="en-US" sz="1400" dirty="0">
                <a:solidFill>
                  <a:srgbClr val="002060"/>
                </a:solidFill>
              </a:rPr>
              <a:t> Rs. 25 </a:t>
            </a:r>
            <a:r>
              <a:rPr lang="en-US" sz="1400" dirty="0" err="1">
                <a:solidFill>
                  <a:srgbClr val="002060"/>
                </a:solidFill>
              </a:rPr>
              <a:t>lacs</a:t>
            </a:r>
            <a:r>
              <a:rPr lang="en-US" sz="1400" dirty="0">
                <a:solidFill>
                  <a:srgbClr val="002060"/>
                </a:solidFill>
              </a:rPr>
              <a:t> provided overall cost of dwelling unit not to exceed Rs. 30 </a:t>
            </a:r>
            <a:r>
              <a:rPr lang="en-US" sz="1400" dirty="0" err="1">
                <a:solidFill>
                  <a:srgbClr val="002060"/>
                </a:solidFill>
              </a:rPr>
              <a:t>lacs</a:t>
            </a:r>
            <a:r>
              <a:rPr lang="en-US" sz="1400" dirty="0">
                <a:solidFill>
                  <a:srgbClr val="002060"/>
                </a:solidFill>
              </a:rPr>
              <a:t> In case of repairs, amount restricted  to Rs. 2 </a:t>
            </a:r>
            <a:r>
              <a:rPr lang="en-US" sz="1400" dirty="0" err="1">
                <a:solidFill>
                  <a:srgbClr val="002060"/>
                </a:solidFill>
              </a:rPr>
              <a:t>lacs</a:t>
            </a:r>
            <a:endParaRPr lang="en-US" sz="1400" dirty="0">
              <a:solidFill>
                <a:srgbClr val="002060"/>
              </a:solidFill>
            </a:endParaRPr>
          </a:p>
          <a:p>
            <a:pPr marL="457200" indent="-457200">
              <a:buBlip>
                <a:blip r:embed="rId8"/>
              </a:buBlip>
            </a:pPr>
            <a:r>
              <a:rPr lang="en-US" sz="1400" dirty="0">
                <a:solidFill>
                  <a:srgbClr val="002060"/>
                </a:solidFill>
              </a:rPr>
              <a:t>Priority Sector Education Loans – </a:t>
            </a:r>
            <a:r>
              <a:rPr lang="en-US" sz="1400" dirty="0" err="1">
                <a:solidFill>
                  <a:srgbClr val="002060"/>
                </a:solidFill>
              </a:rPr>
              <a:t>Upto</a:t>
            </a:r>
            <a:r>
              <a:rPr lang="en-US" sz="1400" dirty="0">
                <a:solidFill>
                  <a:srgbClr val="002060"/>
                </a:solidFill>
              </a:rPr>
              <a:t> Rs 20 lacs</a:t>
            </a:r>
          </a:p>
          <a:p>
            <a:pPr marL="457200" indent="-457200">
              <a:buBlip>
                <a:blip r:embed="rId8"/>
              </a:buBlip>
            </a:pPr>
            <a:r>
              <a:rPr lang="en-US" sz="1400" dirty="0">
                <a:solidFill>
                  <a:srgbClr val="002060"/>
                </a:solidFill>
              </a:rPr>
              <a:t>Social Infrastructure- Rs 5 </a:t>
            </a:r>
            <a:r>
              <a:rPr lang="en-US" sz="1400" dirty="0" err="1">
                <a:solidFill>
                  <a:srgbClr val="002060"/>
                </a:solidFill>
              </a:rPr>
              <a:t>crore</a:t>
            </a:r>
            <a:endParaRPr lang="en-US" sz="1400" dirty="0">
              <a:solidFill>
                <a:srgbClr val="002060"/>
              </a:solidFill>
            </a:endParaRPr>
          </a:p>
          <a:p>
            <a:pPr marL="457200" indent="-457200">
              <a:buBlip>
                <a:blip r:embed="rId8"/>
              </a:buBlip>
            </a:pPr>
            <a:r>
              <a:rPr lang="en-US" sz="1400" dirty="0">
                <a:solidFill>
                  <a:srgbClr val="002060"/>
                </a:solidFill>
              </a:rPr>
              <a:t>Present target   for priority sector lending – 40%</a:t>
            </a:r>
          </a:p>
          <a:p>
            <a:pPr marL="457200" indent="-457200">
              <a:buBlip>
                <a:blip r:embed="rId8"/>
              </a:buBlip>
            </a:pPr>
            <a:r>
              <a:rPr lang="en-US" sz="1400" dirty="0">
                <a:solidFill>
                  <a:srgbClr val="002060"/>
                </a:solidFill>
              </a:rPr>
              <a:t>Agriculture Loan : 18%</a:t>
            </a:r>
          </a:p>
          <a:p>
            <a:pPr algn="ctr"/>
            <a:endParaRPr lang="en-US" sz="1400" dirty="0"/>
          </a:p>
        </p:txBody>
      </p:sp>
      <p:sp>
        <p:nvSpPr>
          <p:cNvPr id="11" name="Footer Placeholder 3"/>
          <p:cNvSpPr>
            <a:spLocks noGrp="1"/>
          </p:cNvSpPr>
          <p:nvPr>
            <p:ph type="ftr" sz="quarter" idx="11"/>
          </p:nvPr>
        </p:nvSpPr>
        <p:spPr>
          <a:xfrm>
            <a:off x="457200" y="6492876"/>
            <a:ext cx="8001000" cy="233046"/>
          </a:xfrm>
        </p:spPr>
        <p:txBody>
          <a:bodyPr/>
          <a:lstStyle/>
          <a:p>
            <a:endParaRPr lang="en-US"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153400" cy="837882"/>
          </a:xfrm>
        </p:spPr>
        <p:txBody>
          <a:bodyPr>
            <a:normAutofit/>
          </a:bodyPr>
          <a:lstStyle/>
          <a:p>
            <a:r>
              <a:rPr lang="en-US" sz="3000" dirty="0"/>
              <a:t>Security wise classification</a:t>
            </a:r>
          </a:p>
        </p:txBody>
      </p:sp>
      <p:graphicFrame>
        <p:nvGraphicFramePr>
          <p:cNvPr id="6" name="Content Placeholder 5"/>
          <p:cNvGraphicFramePr>
            <a:graphicFrameLocks noGrp="1"/>
          </p:cNvGraphicFramePr>
          <p:nvPr>
            <p:ph idx="1"/>
          </p:nvPr>
        </p:nvGraphicFramePr>
        <p:xfrm>
          <a:off x="762000" y="1143000"/>
          <a:ext cx="6477000" cy="3916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sp>
        <p:nvSpPr>
          <p:cNvPr id="7" name="TextBox 6"/>
          <p:cNvSpPr txBox="1"/>
          <p:nvPr/>
        </p:nvSpPr>
        <p:spPr>
          <a:xfrm>
            <a:off x="533400" y="5410200"/>
            <a:ext cx="7848600" cy="369332"/>
          </a:xfrm>
          <a:prstGeom prst="rect">
            <a:avLst/>
          </a:prstGeom>
          <a:noFill/>
        </p:spPr>
        <p:txBody>
          <a:bodyPr wrap="square" rtlCol="0">
            <a:spAutoFit/>
          </a:bodyPr>
          <a:lstStyle/>
          <a:p>
            <a:r>
              <a:rPr lang="en-US" dirty="0"/>
              <a:t> </a:t>
            </a:r>
          </a:p>
        </p:txBody>
      </p:sp>
      <p:sp>
        <p:nvSpPr>
          <p:cNvPr id="8" name="Footer Placeholder 3"/>
          <p:cNvSpPr>
            <a:spLocks noGrp="1"/>
          </p:cNvSpPr>
          <p:nvPr>
            <p:ph type="ftr" sz="quarter" idx="11"/>
          </p:nvPr>
        </p:nvSpPr>
        <p:spPr>
          <a:xfrm>
            <a:off x="457200" y="6492876"/>
            <a:ext cx="8001000" cy="233046"/>
          </a:xfrm>
        </p:spPr>
        <p:txBody>
          <a:bodyPr/>
          <a:lstStyle/>
          <a:p>
            <a:endParaRPr lang="en-US"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6553200" cy="837882"/>
          </a:xfrm>
        </p:spPr>
        <p:txBody>
          <a:bodyPr/>
          <a:lstStyle/>
          <a:p>
            <a:r>
              <a:rPr lang="en-US" dirty="0"/>
              <a:t>TYPES OF SECURITIES</a:t>
            </a:r>
          </a:p>
        </p:txBody>
      </p:sp>
      <p:sp>
        <p:nvSpPr>
          <p:cNvPr id="3" name="Content Placeholder 2"/>
          <p:cNvSpPr>
            <a:spLocks noGrp="1"/>
          </p:cNvSpPr>
          <p:nvPr>
            <p:ph idx="1"/>
          </p:nvPr>
        </p:nvSpPr>
        <p:spPr>
          <a:xfrm>
            <a:off x="457200" y="1371600"/>
            <a:ext cx="7620000" cy="4754563"/>
          </a:xfrm>
        </p:spPr>
        <p:txBody>
          <a:bodyPr/>
          <a:lstStyle/>
          <a:p>
            <a:pPr algn="just"/>
            <a:r>
              <a:rPr lang="en-US" u="sng" dirty="0">
                <a:solidFill>
                  <a:srgbClr val="C00000"/>
                </a:solidFill>
              </a:rPr>
              <a:t>PRIMARY SECURITY</a:t>
            </a:r>
          </a:p>
          <a:p>
            <a:pPr algn="just"/>
            <a:endParaRPr lang="en-US" sz="1800" b="0" dirty="0">
              <a:solidFill>
                <a:schemeClr val="accent3">
                  <a:lumMod val="75000"/>
                </a:schemeClr>
              </a:solidFill>
            </a:endParaRPr>
          </a:p>
          <a:p>
            <a:pPr algn="just"/>
            <a:r>
              <a:rPr lang="en-US" sz="1800" b="0" dirty="0">
                <a:solidFill>
                  <a:srgbClr val="002060"/>
                </a:solidFill>
              </a:rPr>
              <a:t>The security against which credit is extended by the Bank such as  Stocks, Book debts , Machineries </a:t>
            </a:r>
          </a:p>
          <a:p>
            <a:pPr algn="just"/>
            <a:endParaRPr lang="en-US" sz="1800" dirty="0">
              <a:solidFill>
                <a:schemeClr val="accent3">
                  <a:lumMod val="75000"/>
                </a:schemeClr>
              </a:solidFill>
            </a:endParaRPr>
          </a:p>
          <a:p>
            <a:pPr algn="just"/>
            <a:r>
              <a:rPr lang="en-US" sz="1800" u="sng" dirty="0">
                <a:solidFill>
                  <a:srgbClr val="C00000"/>
                </a:solidFill>
              </a:rPr>
              <a:t>COLLETRAL SECURITY</a:t>
            </a:r>
          </a:p>
          <a:p>
            <a:pPr algn="just"/>
            <a:endParaRPr lang="en-US" b="0" dirty="0">
              <a:solidFill>
                <a:schemeClr val="accent3">
                  <a:lumMod val="75000"/>
                </a:schemeClr>
              </a:solidFill>
            </a:endParaRPr>
          </a:p>
          <a:p>
            <a:pPr algn="just"/>
            <a:r>
              <a:rPr lang="en-US" sz="1800" b="0" dirty="0">
                <a:solidFill>
                  <a:srgbClr val="002060"/>
                </a:solidFill>
              </a:rPr>
              <a:t>An additional security which provides a cushion to the bank in case of needs such as  immovable property. The percentage of value of collateral security to the amount of loan is known as Collateral Coverage Ratio (CCR). Form an important part of four C of credit appraisal , others being </a:t>
            </a:r>
          </a:p>
          <a:p>
            <a:pPr algn="just"/>
            <a:r>
              <a:rPr lang="en-US" sz="1800" b="0" dirty="0">
                <a:solidFill>
                  <a:srgbClr val="002060"/>
                </a:solidFill>
              </a:rPr>
              <a:t>Capital, Character and Capacity.</a:t>
            </a:r>
          </a:p>
          <a:p>
            <a:pPr algn="just"/>
            <a:endParaRPr lang="en-US" b="0" dirty="0">
              <a:solidFill>
                <a:srgbClr val="00206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533400"/>
            <a:ext cx="7696200" cy="5592763"/>
          </a:xfrm>
        </p:spPr>
        <p:txBody>
          <a:bodyPr>
            <a:normAutofit/>
          </a:bodyPr>
          <a:lstStyle/>
          <a:p>
            <a:r>
              <a:rPr lang="en-US" u="sng" dirty="0">
                <a:solidFill>
                  <a:schemeClr val="tx2"/>
                </a:solidFill>
              </a:rPr>
              <a:t>SECURED/UNSECURED</a:t>
            </a:r>
          </a:p>
          <a:p>
            <a:r>
              <a:rPr lang="en-US" dirty="0">
                <a:solidFill>
                  <a:schemeClr val="tx2"/>
                </a:solidFill>
              </a:rPr>
              <a:t>RBI Master Circular dated 1</a:t>
            </a:r>
            <a:r>
              <a:rPr lang="en-US" baseline="30000" dirty="0">
                <a:solidFill>
                  <a:schemeClr val="tx2"/>
                </a:solidFill>
              </a:rPr>
              <a:t>st</a:t>
            </a:r>
            <a:r>
              <a:rPr lang="en-US" dirty="0">
                <a:solidFill>
                  <a:schemeClr val="tx2"/>
                </a:solidFill>
              </a:rPr>
              <a:t> July 2015 </a:t>
            </a:r>
          </a:p>
          <a:p>
            <a:r>
              <a:rPr lang="en-US" dirty="0">
                <a:solidFill>
                  <a:schemeClr val="tx2"/>
                </a:solidFill>
              </a:rPr>
              <a:t>(Annexure-5 (Key Concepts)</a:t>
            </a:r>
          </a:p>
          <a:p>
            <a:endParaRPr lang="en-US" b="0" dirty="0">
              <a:solidFill>
                <a:srgbClr val="002060"/>
              </a:solidFill>
            </a:endParaRPr>
          </a:p>
          <a:p>
            <a:r>
              <a:rPr lang="en-US" b="0" dirty="0">
                <a:solidFill>
                  <a:srgbClr val="002060"/>
                </a:solidFill>
              </a:rPr>
              <a:t>Clause iii-  </a:t>
            </a:r>
          </a:p>
          <a:p>
            <a:endParaRPr lang="en-US" b="0" dirty="0">
              <a:solidFill>
                <a:srgbClr val="002060"/>
              </a:solidFill>
            </a:endParaRPr>
          </a:p>
          <a:p>
            <a:pPr marL="342900" indent="-342900" algn="just">
              <a:buFont typeface="+mj-lt"/>
              <a:buAutoNum type="arabicPeriod"/>
            </a:pPr>
            <a:r>
              <a:rPr lang="en-US" b="0" dirty="0">
                <a:solidFill>
                  <a:srgbClr val="002060"/>
                </a:solidFill>
              </a:rPr>
              <a:t>Considered fully secured if bank dues are fully covered by value of security .For assessing realizable value of security, value of both primary as well as collateral security will be considered.  </a:t>
            </a:r>
          </a:p>
          <a:p>
            <a:pPr marL="342900" indent="-342900"/>
            <a:endParaRPr lang="en-US" b="0" dirty="0">
              <a:solidFill>
                <a:srgbClr val="002060"/>
              </a:solidFill>
            </a:endParaRPr>
          </a:p>
          <a:p>
            <a:pPr marL="342900" indent="-342900" algn="just"/>
            <a:r>
              <a:rPr lang="en-US" b="0" dirty="0">
                <a:solidFill>
                  <a:srgbClr val="002060"/>
                </a:solidFill>
              </a:rPr>
              <a:t>2.   Provided such securities are tangible securities and not in intangible form like guarantee etc except those guarantees which are given by Central or State Governments.</a:t>
            </a:r>
          </a:p>
          <a:p>
            <a:endParaRPr lang="en-US" u="sng" dirty="0">
              <a:solidFill>
                <a:schemeClr val="tx2"/>
              </a:solidFill>
            </a:endParaRPr>
          </a:p>
          <a:p>
            <a:endParaRPr lang="en-US" u="sng" dirty="0">
              <a:solidFill>
                <a:schemeClr val="tx2"/>
              </a:solidFill>
            </a:endParaRP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533400"/>
            <a:ext cx="7772400" cy="5592763"/>
          </a:xfrm>
        </p:spPr>
        <p:txBody>
          <a:bodyPr>
            <a:normAutofit lnSpcReduction="10000"/>
          </a:bodyPr>
          <a:lstStyle/>
          <a:p>
            <a:r>
              <a:rPr lang="en-US" u="sng" dirty="0">
                <a:solidFill>
                  <a:schemeClr val="tx2"/>
                </a:solidFill>
              </a:rPr>
              <a:t>Valuation of security for provisioning purposes- Para 5.3. of master circular dated 1.7.2015</a:t>
            </a:r>
          </a:p>
          <a:p>
            <a:endParaRPr lang="en-US" b="0" dirty="0">
              <a:solidFill>
                <a:srgbClr val="002060"/>
              </a:solidFill>
            </a:endParaRPr>
          </a:p>
          <a:p>
            <a:pPr algn="just"/>
            <a:r>
              <a:rPr lang="en-US" u="sng" dirty="0">
                <a:solidFill>
                  <a:srgbClr val="002060"/>
                </a:solidFill>
              </a:rPr>
              <a:t>Stock valuation-</a:t>
            </a:r>
            <a:r>
              <a:rPr lang="en-US" dirty="0">
                <a:solidFill>
                  <a:srgbClr val="002060"/>
                </a:solidFill>
              </a:rPr>
              <a:t> </a:t>
            </a:r>
            <a:r>
              <a:rPr lang="en-US" b="0" dirty="0">
                <a:solidFill>
                  <a:srgbClr val="002060"/>
                </a:solidFill>
              </a:rPr>
              <a:t> </a:t>
            </a:r>
          </a:p>
          <a:p>
            <a:pPr algn="just"/>
            <a:endParaRPr lang="en-US" b="0" dirty="0">
              <a:solidFill>
                <a:srgbClr val="002060"/>
              </a:solidFill>
            </a:endParaRPr>
          </a:p>
          <a:p>
            <a:pPr algn="just"/>
            <a:r>
              <a:rPr lang="en-US" b="0" dirty="0">
                <a:solidFill>
                  <a:srgbClr val="002060"/>
                </a:solidFill>
              </a:rPr>
              <a:t>Through stock audit in cases of NPAs with balance of Rs. 5 </a:t>
            </a:r>
            <a:r>
              <a:rPr lang="en-US" b="0" dirty="0" err="1">
                <a:solidFill>
                  <a:srgbClr val="002060"/>
                </a:solidFill>
              </a:rPr>
              <a:t>crore</a:t>
            </a:r>
            <a:r>
              <a:rPr lang="en-US" b="0" dirty="0">
                <a:solidFill>
                  <a:srgbClr val="002060"/>
                </a:solidFill>
              </a:rPr>
              <a:t> and above at annual intervals</a:t>
            </a:r>
          </a:p>
          <a:p>
            <a:pPr algn="just"/>
            <a:endParaRPr lang="en-US" b="0" dirty="0">
              <a:solidFill>
                <a:srgbClr val="002060"/>
              </a:solidFill>
            </a:endParaRPr>
          </a:p>
          <a:p>
            <a:pPr algn="just"/>
            <a:r>
              <a:rPr lang="en-US" u="sng" dirty="0">
                <a:solidFill>
                  <a:srgbClr val="002060"/>
                </a:solidFill>
              </a:rPr>
              <a:t>Immovable Properties-</a:t>
            </a:r>
            <a:r>
              <a:rPr lang="en-US" b="0" dirty="0">
                <a:solidFill>
                  <a:srgbClr val="002060"/>
                </a:solidFill>
              </a:rPr>
              <a:t> </a:t>
            </a:r>
          </a:p>
          <a:p>
            <a:pPr algn="just"/>
            <a:endParaRPr lang="en-US" b="0" dirty="0">
              <a:solidFill>
                <a:srgbClr val="002060"/>
              </a:solidFill>
            </a:endParaRPr>
          </a:p>
          <a:p>
            <a:pPr algn="just"/>
            <a:r>
              <a:rPr lang="en-US" b="0" dirty="0">
                <a:solidFill>
                  <a:srgbClr val="002060"/>
                </a:solidFill>
              </a:rPr>
              <a:t>Once in three years by approved </a:t>
            </a:r>
            <a:r>
              <a:rPr lang="en-US" b="0" dirty="0" err="1">
                <a:solidFill>
                  <a:srgbClr val="002060"/>
                </a:solidFill>
              </a:rPr>
              <a:t>valuers</a:t>
            </a:r>
            <a:r>
              <a:rPr lang="en-US" b="0" dirty="0">
                <a:solidFill>
                  <a:srgbClr val="002060"/>
                </a:solidFill>
              </a:rPr>
              <a:t>. Applicable for all loans secured against immovable properties including housing loans and LAP in case of NPA accounts. In case of standard accounts, revaluation in case of housing loans as per credit policy of the bank.</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381000"/>
            <a:ext cx="7924800" cy="5745163"/>
          </a:xfrm>
        </p:spPr>
        <p:txBody>
          <a:bodyPr>
            <a:normAutofit lnSpcReduction="10000"/>
          </a:bodyPr>
          <a:lstStyle/>
          <a:p>
            <a:r>
              <a:rPr lang="en-US" dirty="0">
                <a:solidFill>
                  <a:schemeClr val="tx2"/>
                </a:solidFill>
              </a:rPr>
              <a:t>WILL THE ACCOUNT BE CONSIDERED AS UNSECURED IF BANK’S CHARGE IS NOT REGISTERED WITH ROC/CERSAI</a:t>
            </a:r>
          </a:p>
          <a:p>
            <a:pPr algn="just"/>
            <a:endParaRPr lang="en-US" b="0" dirty="0">
              <a:solidFill>
                <a:schemeClr val="accent3">
                  <a:lumMod val="50000"/>
                </a:schemeClr>
              </a:solidFill>
            </a:endParaRPr>
          </a:p>
          <a:p>
            <a:pPr algn="just">
              <a:buFontTx/>
              <a:buChar char="-"/>
            </a:pPr>
            <a:r>
              <a:rPr lang="en-US" dirty="0">
                <a:solidFill>
                  <a:schemeClr val="accent3">
                    <a:lumMod val="50000"/>
                  </a:schemeClr>
                </a:solidFill>
              </a:rPr>
              <a:t>ROC-</a:t>
            </a:r>
            <a:r>
              <a:rPr lang="en-US" b="0" dirty="0">
                <a:solidFill>
                  <a:schemeClr val="accent3">
                    <a:lumMod val="50000"/>
                  </a:schemeClr>
                </a:solidFill>
              </a:rPr>
              <a:t> No</a:t>
            </a:r>
            <a:r>
              <a:rPr lang="en-US" i="1" dirty="0">
                <a:solidFill>
                  <a:schemeClr val="accent3">
                    <a:lumMod val="50000"/>
                  </a:schemeClr>
                </a:solidFill>
              </a:rPr>
              <a:t> till the company is a going concern and has not gone into liquidation</a:t>
            </a:r>
          </a:p>
          <a:p>
            <a:pPr algn="just">
              <a:buFontTx/>
              <a:buChar char="-"/>
            </a:pPr>
            <a:endParaRPr lang="en-US" b="0" dirty="0">
              <a:solidFill>
                <a:schemeClr val="accent3">
                  <a:lumMod val="50000"/>
                </a:schemeClr>
              </a:solidFill>
            </a:endParaRPr>
          </a:p>
          <a:p>
            <a:pPr algn="just">
              <a:buFontTx/>
              <a:buChar char="-"/>
            </a:pPr>
            <a:r>
              <a:rPr lang="en-US" b="0" dirty="0">
                <a:solidFill>
                  <a:schemeClr val="accent3">
                    <a:lumMod val="50000"/>
                  </a:schemeClr>
                </a:solidFill>
              </a:rPr>
              <a:t>- </a:t>
            </a:r>
            <a:r>
              <a:rPr lang="en-US" dirty="0">
                <a:solidFill>
                  <a:schemeClr val="accent3">
                    <a:lumMod val="50000"/>
                  </a:schemeClr>
                </a:solidFill>
              </a:rPr>
              <a:t>CERSAI</a:t>
            </a:r>
            <a:r>
              <a:rPr lang="en-US" b="0" dirty="0">
                <a:solidFill>
                  <a:schemeClr val="accent3">
                    <a:lumMod val="50000"/>
                  </a:schemeClr>
                </a:solidFill>
              </a:rPr>
              <a:t>- No . However, as per amendment carried out in Section 26D of the SARFESI Act 2002 w.e.f.24</a:t>
            </a:r>
            <a:r>
              <a:rPr lang="en-US" b="0" baseline="30000" dirty="0">
                <a:solidFill>
                  <a:schemeClr val="accent3">
                    <a:lumMod val="50000"/>
                  </a:schemeClr>
                </a:solidFill>
              </a:rPr>
              <a:t>th</a:t>
            </a:r>
            <a:r>
              <a:rPr lang="en-US" b="0" dirty="0">
                <a:solidFill>
                  <a:schemeClr val="accent3">
                    <a:lumMod val="50000"/>
                  </a:schemeClr>
                </a:solidFill>
              </a:rPr>
              <a:t> January 2020-</a:t>
            </a:r>
          </a:p>
          <a:p>
            <a:pPr algn="just">
              <a:buFontTx/>
              <a:buChar char="-"/>
            </a:pPr>
            <a:endParaRPr lang="en-US" b="0" dirty="0">
              <a:solidFill>
                <a:schemeClr val="accent3">
                  <a:lumMod val="50000"/>
                </a:schemeClr>
              </a:solidFill>
            </a:endParaRPr>
          </a:p>
          <a:p>
            <a:pPr marL="457200" indent="-457200">
              <a:buAutoNum type="alphaLcParenR"/>
            </a:pPr>
            <a:r>
              <a:rPr lang="en-US" b="0" dirty="0">
                <a:solidFill>
                  <a:srgbClr val="002060"/>
                </a:solidFill>
              </a:rPr>
              <a:t>In case of non registration under CERSAI, unregistered secured creditor losses the right of enforcement under SAREFSI Act 2002.</a:t>
            </a:r>
          </a:p>
          <a:p>
            <a:pPr marL="457200" indent="-457200"/>
            <a:endParaRPr lang="en-US" b="0" dirty="0">
              <a:solidFill>
                <a:srgbClr val="002060"/>
              </a:solidFill>
            </a:endParaRPr>
          </a:p>
          <a:p>
            <a:pPr marL="457200" indent="-457200"/>
            <a:r>
              <a:rPr lang="en-US" b="0" dirty="0">
                <a:solidFill>
                  <a:srgbClr val="002060"/>
                </a:solidFill>
              </a:rPr>
              <a:t>b)   Gives priority to the dues of secured registered creditors over all other dues including statutory dues and taxes. </a:t>
            </a:r>
          </a:p>
          <a:p>
            <a:pPr algn="just">
              <a:buFontTx/>
              <a:buChar char="-"/>
            </a:pPr>
            <a:endParaRPr lang="en-US" b="0" dirty="0">
              <a:solidFill>
                <a:schemeClr val="accent3">
                  <a:lumMod val="5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718"/>
            <a:ext cx="7391400" cy="914082"/>
          </a:xfrm>
        </p:spPr>
        <p:txBody>
          <a:bodyPr>
            <a:normAutofit/>
          </a:bodyPr>
          <a:lstStyle/>
          <a:p>
            <a:r>
              <a:rPr lang="en-US" sz="1800" dirty="0"/>
              <a:t>KEY AUDIT POINTS FOR ROC CHARGE REGISTRATION</a:t>
            </a:r>
          </a:p>
        </p:txBody>
      </p:sp>
      <p:sp>
        <p:nvSpPr>
          <p:cNvPr id="3" name="Content Placeholder 2"/>
          <p:cNvSpPr>
            <a:spLocks noGrp="1"/>
          </p:cNvSpPr>
          <p:nvPr>
            <p:ph idx="1"/>
          </p:nvPr>
        </p:nvSpPr>
        <p:spPr>
          <a:xfrm>
            <a:off x="304800" y="1219200"/>
            <a:ext cx="7772400" cy="4983163"/>
          </a:xfrm>
        </p:spPr>
        <p:txBody>
          <a:bodyPr>
            <a:normAutofit fontScale="92500" lnSpcReduction="10000"/>
          </a:bodyPr>
          <a:lstStyle/>
          <a:p>
            <a:r>
              <a:rPr lang="en-US" sz="1800" u="sng" dirty="0">
                <a:solidFill>
                  <a:schemeClr val="accent3">
                    <a:lumMod val="50000"/>
                  </a:schemeClr>
                </a:solidFill>
              </a:rPr>
              <a:t>Implication for non registration of charge-</a:t>
            </a:r>
          </a:p>
          <a:p>
            <a:endParaRPr lang="en-US" sz="1800" b="0" dirty="0">
              <a:solidFill>
                <a:srgbClr val="002060"/>
              </a:solidFill>
            </a:endParaRPr>
          </a:p>
          <a:p>
            <a:r>
              <a:rPr lang="en-US" sz="1800" b="0" dirty="0">
                <a:solidFill>
                  <a:srgbClr val="002060"/>
                </a:solidFill>
              </a:rPr>
              <a:t>No impact on  legal validity of loan . However, in case </a:t>
            </a:r>
            <a:r>
              <a:rPr lang="en-US" sz="1800" b="0">
                <a:solidFill>
                  <a:srgbClr val="002060"/>
                </a:solidFill>
              </a:rPr>
              <a:t>of Liquidation </a:t>
            </a:r>
            <a:r>
              <a:rPr lang="en-US" sz="1800" b="0" dirty="0">
                <a:solidFill>
                  <a:srgbClr val="002060"/>
                </a:solidFill>
              </a:rPr>
              <a:t>of company, the Bank is considered as an unsecured creditor. </a:t>
            </a:r>
          </a:p>
          <a:p>
            <a:endParaRPr lang="en-US" sz="1800" b="0" u="sng" dirty="0">
              <a:solidFill>
                <a:srgbClr val="002060"/>
              </a:solidFill>
            </a:endParaRPr>
          </a:p>
          <a:p>
            <a:r>
              <a:rPr lang="en-US" sz="1800" u="sng" dirty="0">
                <a:solidFill>
                  <a:srgbClr val="002060"/>
                </a:solidFill>
              </a:rPr>
              <a:t>Whether ROC charge is required to filed in case of car loan to a company</a:t>
            </a:r>
          </a:p>
          <a:p>
            <a:endParaRPr lang="en-US" sz="1800" b="0" dirty="0">
              <a:solidFill>
                <a:srgbClr val="002060"/>
              </a:solidFill>
            </a:endParaRPr>
          </a:p>
          <a:p>
            <a:r>
              <a:rPr lang="en-US" sz="1800" b="0" dirty="0">
                <a:solidFill>
                  <a:srgbClr val="002060"/>
                </a:solidFill>
              </a:rPr>
              <a:t>Yes as no exemption provided. Besides, CHG-1 includes a separate column for charge on vehicle (hypothecation)</a:t>
            </a:r>
          </a:p>
          <a:p>
            <a:endParaRPr lang="en-US" sz="1800" b="0" dirty="0">
              <a:solidFill>
                <a:srgbClr val="002060"/>
              </a:solidFill>
            </a:endParaRPr>
          </a:p>
          <a:p>
            <a:r>
              <a:rPr lang="en-US" sz="1800" dirty="0">
                <a:solidFill>
                  <a:srgbClr val="002060"/>
                </a:solidFill>
              </a:rPr>
              <a:t>Whether ROC charge is required in case of corporate guarantee given by </a:t>
            </a:r>
            <a:r>
              <a:rPr lang="en-US" sz="1800" u="sng" dirty="0">
                <a:solidFill>
                  <a:srgbClr val="002060"/>
                </a:solidFill>
              </a:rPr>
              <a:t>a company in respect of loan taken by another company</a:t>
            </a:r>
          </a:p>
          <a:p>
            <a:endParaRPr lang="en-US" sz="1800" b="0" dirty="0">
              <a:solidFill>
                <a:srgbClr val="002060"/>
              </a:solidFill>
            </a:endParaRPr>
          </a:p>
          <a:p>
            <a:r>
              <a:rPr lang="en-US" sz="1800" b="0" dirty="0">
                <a:solidFill>
                  <a:srgbClr val="002060"/>
                </a:solidFill>
              </a:rPr>
              <a:t>Not required unless and until there is an encumbrance on the property of the company giving guarantee (</a:t>
            </a:r>
            <a:r>
              <a:rPr lang="en-US" sz="1800" b="0" dirty="0" err="1">
                <a:solidFill>
                  <a:srgbClr val="002060"/>
                </a:solidFill>
              </a:rPr>
              <a:t>S.T.Patil</a:t>
            </a:r>
            <a:r>
              <a:rPr lang="en-US" sz="1800" b="0" dirty="0">
                <a:solidFill>
                  <a:srgbClr val="002060"/>
                </a:solidFill>
              </a:rPr>
              <a:t> </a:t>
            </a:r>
            <a:r>
              <a:rPr lang="en-US" sz="1800" b="0" dirty="0" err="1">
                <a:solidFill>
                  <a:srgbClr val="002060"/>
                </a:solidFill>
              </a:rPr>
              <a:t>vs</a:t>
            </a:r>
            <a:r>
              <a:rPr lang="en-US" sz="1800" b="0" dirty="0">
                <a:solidFill>
                  <a:srgbClr val="002060"/>
                </a:solidFill>
              </a:rPr>
              <a:t> The Registrar of Companies)</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718"/>
            <a:ext cx="7467600" cy="1066482"/>
          </a:xfrm>
        </p:spPr>
        <p:txBody>
          <a:bodyPr>
            <a:normAutofit fontScale="90000"/>
          </a:bodyPr>
          <a:lstStyle/>
          <a:p>
            <a:r>
              <a:rPr lang="en-US" dirty="0"/>
              <a:t>CASE STUDY-  KING FISHER LTD</a:t>
            </a:r>
          </a:p>
        </p:txBody>
      </p:sp>
      <p:sp>
        <p:nvSpPr>
          <p:cNvPr id="3" name="Content Placeholder 2"/>
          <p:cNvSpPr>
            <a:spLocks noGrp="1"/>
          </p:cNvSpPr>
          <p:nvPr>
            <p:ph idx="1"/>
          </p:nvPr>
        </p:nvSpPr>
        <p:spPr>
          <a:xfrm>
            <a:off x="304800" y="1219200"/>
            <a:ext cx="7772400" cy="4906963"/>
          </a:xfrm>
        </p:spPr>
        <p:txBody>
          <a:bodyPr/>
          <a:lstStyle/>
          <a:p>
            <a:pPr marL="457200" indent="-457200" algn="just">
              <a:buFont typeface="+mj-lt"/>
              <a:buAutoNum type="alphaLcParenR"/>
            </a:pPr>
            <a:r>
              <a:rPr lang="en-US" b="0" dirty="0">
                <a:solidFill>
                  <a:srgbClr val="002060"/>
                </a:solidFill>
              </a:rPr>
              <a:t>King Fisher brand valuation of Rs. 3406 </a:t>
            </a:r>
            <a:r>
              <a:rPr lang="en-US" b="0" dirty="0" err="1">
                <a:solidFill>
                  <a:srgbClr val="002060"/>
                </a:solidFill>
              </a:rPr>
              <a:t>crore</a:t>
            </a:r>
            <a:r>
              <a:rPr lang="en-US" b="0" dirty="0">
                <a:solidFill>
                  <a:srgbClr val="002060"/>
                </a:solidFill>
              </a:rPr>
              <a:t> in 2010 by Grant Thornton</a:t>
            </a:r>
          </a:p>
          <a:p>
            <a:pPr marL="457200" indent="-457200" algn="just">
              <a:buFont typeface="+mj-lt"/>
              <a:buAutoNum type="alphaLcParenR"/>
            </a:pPr>
            <a:r>
              <a:rPr lang="en-US" b="0" dirty="0">
                <a:solidFill>
                  <a:srgbClr val="002060"/>
                </a:solidFill>
              </a:rPr>
              <a:t>Used by King Fisher as the biggest collateral in debt recast made by 18 lenders in  December 2010</a:t>
            </a:r>
          </a:p>
          <a:p>
            <a:pPr marL="457200" indent="-457200" algn="just">
              <a:buFont typeface="+mj-lt"/>
              <a:buAutoNum type="alphaLcParenR"/>
            </a:pPr>
            <a:r>
              <a:rPr lang="en-US" b="0" dirty="0">
                <a:solidFill>
                  <a:srgbClr val="002060"/>
                </a:solidFill>
              </a:rPr>
              <a:t>Another valuation conducted by Brand Finance International valued the brand at Rs. 1911 </a:t>
            </a:r>
            <a:r>
              <a:rPr lang="en-US" b="0" dirty="0" err="1">
                <a:solidFill>
                  <a:srgbClr val="002060"/>
                </a:solidFill>
              </a:rPr>
              <a:t>crore</a:t>
            </a:r>
            <a:r>
              <a:rPr lang="en-US" b="0" dirty="0">
                <a:solidFill>
                  <a:srgbClr val="002060"/>
                </a:solidFill>
              </a:rPr>
              <a:t> which was not disclosed to the lenders.</a:t>
            </a:r>
          </a:p>
          <a:p>
            <a:pPr marL="457200" indent="-457200" algn="just">
              <a:buFont typeface="+mj-lt"/>
              <a:buAutoNum type="alphaLcParenR"/>
            </a:pPr>
            <a:r>
              <a:rPr lang="en-US" b="0" dirty="0">
                <a:solidFill>
                  <a:srgbClr val="002060"/>
                </a:solidFill>
              </a:rPr>
              <a:t>Unauthorized use of valuation report of GT to raise funds which was meant for internal use.</a:t>
            </a:r>
          </a:p>
          <a:p>
            <a:pPr marL="457200" indent="-457200" algn="just">
              <a:buFont typeface="+mj-lt"/>
              <a:buAutoNum type="alphaLcParenR"/>
            </a:pPr>
            <a:r>
              <a:rPr lang="en-US" b="0" dirty="0">
                <a:solidFill>
                  <a:srgbClr val="002060"/>
                </a:solidFill>
              </a:rPr>
              <a:t>Airline which was already incurring losses shut down operations with outstanding bank claims of Rs. 9090 </a:t>
            </a:r>
            <a:r>
              <a:rPr lang="en-US" b="0" dirty="0" err="1">
                <a:solidFill>
                  <a:srgbClr val="002060"/>
                </a:solidFill>
              </a:rPr>
              <a:t>crore</a:t>
            </a:r>
            <a:r>
              <a:rPr lang="en-US" b="0" dirty="0">
                <a:solidFill>
                  <a:srgbClr val="002060"/>
                </a:solidFill>
              </a:rPr>
              <a:t> </a:t>
            </a:r>
          </a:p>
          <a:p>
            <a:pPr marL="457200" indent="-457200" algn="just">
              <a:buFont typeface="+mj-lt"/>
              <a:buAutoNum type="alphaLcParenR"/>
            </a:pPr>
            <a:r>
              <a:rPr lang="en-US" b="0" dirty="0">
                <a:solidFill>
                  <a:srgbClr val="002060"/>
                </a:solidFill>
              </a:rPr>
              <a:t>Subsequent auction of brand with a reserve price of Rs. 366 </a:t>
            </a:r>
            <a:r>
              <a:rPr lang="en-US" b="0" dirty="0" err="1">
                <a:solidFill>
                  <a:srgbClr val="002060"/>
                </a:solidFill>
              </a:rPr>
              <a:t>crore</a:t>
            </a:r>
            <a:r>
              <a:rPr lang="en-US" b="0" dirty="0">
                <a:solidFill>
                  <a:srgbClr val="002060"/>
                </a:solidFill>
              </a:rPr>
              <a:t> failed  as it failed to attract a single bidder.</a:t>
            </a:r>
          </a:p>
          <a:p>
            <a:pPr marL="457200" indent="-457200">
              <a:buFont typeface="+mj-lt"/>
              <a:buAutoNum type="alphaLcParenR"/>
            </a:pPr>
            <a:endParaRPr lang="en-US" b="0" dirty="0">
              <a:solidFill>
                <a:srgbClr val="002060"/>
              </a:solidFill>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disclaimer</a:t>
            </a:r>
            <a:endParaRPr lang="en-IN" dirty="0"/>
          </a:p>
        </p:txBody>
      </p:sp>
      <p:sp>
        <p:nvSpPr>
          <p:cNvPr id="3" name="Content Placeholder 2"/>
          <p:cNvSpPr>
            <a:spLocks noGrp="1"/>
          </p:cNvSpPr>
          <p:nvPr>
            <p:ph idx="1"/>
          </p:nvPr>
        </p:nvSpPr>
        <p:spPr/>
        <p:txBody>
          <a:bodyPr>
            <a:normAutofit/>
          </a:bodyPr>
          <a:lstStyle/>
          <a:p>
            <a:r>
              <a:rPr lang="en-IN" sz="1800" dirty="0">
                <a:solidFill>
                  <a:srgbClr val="002060"/>
                </a:solidFill>
              </a:rPr>
              <a:t>The views expressed in the following presentation should not be construed as the view of ICAI or my firm.</a:t>
            </a:r>
          </a:p>
          <a:p>
            <a:endParaRPr lang="en-IN" sz="1800" dirty="0">
              <a:solidFill>
                <a:srgbClr val="002060"/>
              </a:solidFill>
            </a:endParaRPr>
          </a:p>
          <a:p>
            <a:r>
              <a:rPr lang="en-IN" sz="1800" dirty="0">
                <a:solidFill>
                  <a:srgbClr val="002060"/>
                </a:solidFill>
              </a:rPr>
              <a:t>The views opined herein should not be considered as a professional advice</a:t>
            </a:r>
          </a:p>
          <a:p>
            <a:endParaRPr lang="en-IN" sz="1800" dirty="0">
              <a:solidFill>
                <a:srgbClr val="002060"/>
              </a:solidFill>
            </a:endParaRPr>
          </a:p>
          <a:p>
            <a:r>
              <a:rPr lang="en-IN" sz="1800" dirty="0">
                <a:solidFill>
                  <a:srgbClr val="002060"/>
                </a:solidFill>
              </a:rPr>
              <a:t>This presentation should not be reproduced in part or in whole, in any manner or form, without my written permission.</a:t>
            </a:r>
          </a:p>
          <a:p>
            <a:r>
              <a:rPr lang="en-IN" sz="1800" dirty="0">
                <a:solidFill>
                  <a:srgbClr val="002060"/>
                </a:solidFill>
              </a:rPr>
              <a:t>The failure of such may attract civil or criminal liabilities</a:t>
            </a:r>
            <a:r>
              <a:rPr lang="en-IN" sz="1800" dirty="0">
                <a:solidFill>
                  <a:schemeClr val="accent3">
                    <a:lumMod val="75000"/>
                  </a:schemeClr>
                </a:solidFill>
              </a:rPr>
              <a:t>.</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
        <p:nvSpPr>
          <p:cNvPr id="6" name="Footer Placeholder 3"/>
          <p:cNvSpPr>
            <a:spLocks noGrp="1"/>
          </p:cNvSpPr>
          <p:nvPr>
            <p:ph type="ftr" sz="quarter" idx="11"/>
          </p:nvPr>
        </p:nvSpPr>
        <p:spPr>
          <a:xfrm>
            <a:off x="457200" y="6477000"/>
            <a:ext cx="8001000" cy="233046"/>
          </a:xfrm>
        </p:spPr>
        <p:txBody>
          <a:bodyPr/>
          <a:lstStyle/>
          <a:p>
            <a:endParaRPr lang="en-US" b="1" dirty="0">
              <a:solidFill>
                <a:srgbClr val="FF0000"/>
              </a:solidFill>
            </a:endParaRPr>
          </a:p>
        </p:txBody>
      </p:sp>
    </p:spTree>
    <p:extLst>
      <p:ext uri="{BB962C8B-B14F-4D97-AF65-F5344CB8AC3E}">
        <p14:creationId xmlns:p14="http://schemas.microsoft.com/office/powerpoint/2010/main" val="382077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458200" cy="761682"/>
          </a:xfrm>
        </p:spPr>
        <p:style>
          <a:lnRef idx="1">
            <a:schemeClr val="accent2"/>
          </a:lnRef>
          <a:fillRef idx="3">
            <a:schemeClr val="accent2"/>
          </a:fillRef>
          <a:effectRef idx="2">
            <a:schemeClr val="accent2"/>
          </a:effectRef>
          <a:fontRef idx="minor">
            <a:schemeClr val="lt1"/>
          </a:fontRef>
        </p:style>
        <p:txBody>
          <a:bodyPr>
            <a:normAutofit/>
          </a:bodyPr>
          <a:lstStyle/>
          <a:p>
            <a:r>
              <a:rPr lang="en-US" sz="3000" dirty="0">
                <a:solidFill>
                  <a:srgbClr val="002060"/>
                </a:solidFill>
              </a:rPr>
              <a:t>PRUDENTIAL NORMS CLASSIFICATION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40522469"/>
              </p:ext>
            </p:extLst>
          </p:nvPr>
        </p:nvGraphicFramePr>
        <p:xfrm>
          <a:off x="381000" y="990600"/>
          <a:ext cx="7620000"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a:xfrm rot="16200000" flipV="1">
            <a:off x="9248139" y="5915658"/>
            <a:ext cx="1315721" cy="304800"/>
          </a:xfrm>
        </p:spPr>
        <p:style>
          <a:lnRef idx="1">
            <a:schemeClr val="accent2"/>
          </a:lnRef>
          <a:fillRef idx="3">
            <a:schemeClr val="accent2"/>
          </a:fillRef>
          <a:effectRef idx="2">
            <a:schemeClr val="accent2"/>
          </a:effectRef>
          <a:fontRef idx="minor">
            <a:schemeClr val="lt1"/>
          </a:fontRef>
        </p:style>
        <p:txBody>
          <a:bodyPr/>
          <a:lstStyle/>
          <a:p>
            <a:endParaRPr lang="en-US" dirty="0"/>
          </a:p>
        </p:txBody>
      </p:sp>
      <p:cxnSp>
        <p:nvCxnSpPr>
          <p:cNvPr id="8" name="Straight Connector 7"/>
          <p:cNvCxnSpPr/>
          <p:nvPr/>
        </p:nvCxnSpPr>
        <p:spPr>
          <a:xfrm rot="5400000">
            <a:off x="1447800" y="5562600"/>
            <a:ext cx="1524000" cy="1588"/>
          </a:xfrm>
          <a:prstGeom prst="line">
            <a:avLst/>
          </a:prstGeom>
        </p:spPr>
        <p:style>
          <a:lnRef idx="1">
            <a:schemeClr val="accent2"/>
          </a:lnRef>
          <a:fillRef idx="3">
            <a:schemeClr val="accent2"/>
          </a:fillRef>
          <a:effectRef idx="2">
            <a:schemeClr val="accent2"/>
          </a:effectRef>
          <a:fontRef idx="minor">
            <a:schemeClr val="lt1"/>
          </a:fontRef>
        </p:style>
      </p:cxnSp>
      <p:cxnSp>
        <p:nvCxnSpPr>
          <p:cNvPr id="10" name="Straight Arrow Connector 9"/>
          <p:cNvCxnSpPr/>
          <p:nvPr/>
        </p:nvCxnSpPr>
        <p:spPr>
          <a:xfrm>
            <a:off x="2209800" y="5105400"/>
            <a:ext cx="381000" cy="158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1" name="Straight Arrow Connector 10"/>
          <p:cNvCxnSpPr/>
          <p:nvPr/>
        </p:nvCxnSpPr>
        <p:spPr>
          <a:xfrm>
            <a:off x="2209800" y="5715000"/>
            <a:ext cx="381000" cy="158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2" name="Straight Arrow Connector 11"/>
          <p:cNvCxnSpPr/>
          <p:nvPr/>
        </p:nvCxnSpPr>
        <p:spPr>
          <a:xfrm>
            <a:off x="2209800" y="6324600"/>
            <a:ext cx="381000" cy="158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13" name="Rounded Rectangle 12"/>
          <p:cNvSpPr/>
          <p:nvPr/>
        </p:nvSpPr>
        <p:spPr>
          <a:xfrm>
            <a:off x="2590800" y="4953000"/>
            <a:ext cx="2667000" cy="4572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sz="1400" dirty="0">
                <a:solidFill>
                  <a:srgbClr val="002060"/>
                </a:solidFill>
              </a:rPr>
              <a:t>SMA 0 (Overdue </a:t>
            </a:r>
            <a:r>
              <a:rPr lang="en-US" sz="1400" dirty="0" err="1">
                <a:solidFill>
                  <a:srgbClr val="002060"/>
                </a:solidFill>
              </a:rPr>
              <a:t>upto</a:t>
            </a:r>
            <a:r>
              <a:rPr lang="en-US" sz="1400" dirty="0">
                <a:solidFill>
                  <a:srgbClr val="002060"/>
                </a:solidFill>
              </a:rPr>
              <a:t> 30 days)</a:t>
            </a:r>
          </a:p>
        </p:txBody>
      </p:sp>
      <p:sp>
        <p:nvSpPr>
          <p:cNvPr id="14" name="Rounded Rectangle 13"/>
          <p:cNvSpPr/>
          <p:nvPr/>
        </p:nvSpPr>
        <p:spPr>
          <a:xfrm>
            <a:off x="2590800" y="5486400"/>
            <a:ext cx="2667000" cy="4572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sz="1400" dirty="0">
                <a:solidFill>
                  <a:srgbClr val="002060"/>
                </a:solidFill>
              </a:rPr>
              <a:t>SMA 1 (Overdue between 31 to 60 days)</a:t>
            </a:r>
          </a:p>
        </p:txBody>
      </p:sp>
      <p:sp>
        <p:nvSpPr>
          <p:cNvPr id="15" name="Rounded Rectangle 14"/>
          <p:cNvSpPr/>
          <p:nvPr/>
        </p:nvSpPr>
        <p:spPr>
          <a:xfrm>
            <a:off x="2590800" y="6019800"/>
            <a:ext cx="2667000" cy="4572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sz="1400" dirty="0">
                <a:solidFill>
                  <a:srgbClr val="002060"/>
                </a:solidFill>
              </a:rPr>
              <a:t>SMA 2 (Overdue between 61 days to 90 days)</a:t>
            </a:r>
          </a:p>
        </p:txBody>
      </p:sp>
      <p:sp>
        <p:nvSpPr>
          <p:cNvPr id="16" name="Footer Placeholder 3"/>
          <p:cNvSpPr>
            <a:spLocks noGrp="1"/>
          </p:cNvSpPr>
          <p:nvPr>
            <p:ph type="ftr" sz="quarter" idx="11"/>
          </p:nvPr>
        </p:nvSpPr>
        <p:spPr>
          <a:xfrm>
            <a:off x="457200" y="6492876"/>
            <a:ext cx="8001000" cy="233046"/>
          </a:xfrm>
        </p:spPr>
        <p:style>
          <a:lnRef idx="1">
            <a:schemeClr val="accent2"/>
          </a:lnRef>
          <a:fillRef idx="3">
            <a:schemeClr val="accent2"/>
          </a:fillRef>
          <a:effectRef idx="2">
            <a:schemeClr val="accent2"/>
          </a:effectRef>
          <a:fontRef idx="minor">
            <a:schemeClr val="lt1"/>
          </a:fontRef>
        </p:style>
        <p:txBody>
          <a:bodyPr/>
          <a:lstStyle/>
          <a:p>
            <a:endParaRPr lang="en-US"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52718"/>
            <a:ext cx="7315200" cy="761682"/>
          </a:xfrm>
        </p:spPr>
        <p:txBody>
          <a:bodyPr/>
          <a:lstStyle/>
          <a:p>
            <a:r>
              <a:rPr lang="en-US" dirty="0"/>
              <a:t>CONSEQUENCES OF NPA </a:t>
            </a:r>
          </a:p>
        </p:txBody>
      </p:sp>
      <p:sp>
        <p:nvSpPr>
          <p:cNvPr id="3" name="Content Placeholder 2"/>
          <p:cNvSpPr>
            <a:spLocks noGrp="1"/>
          </p:cNvSpPr>
          <p:nvPr>
            <p:ph idx="1"/>
          </p:nvPr>
        </p:nvSpPr>
        <p:spPr>
          <a:xfrm>
            <a:off x="457200" y="990601"/>
            <a:ext cx="8153400" cy="914399"/>
          </a:xfrm>
        </p:spPr>
        <p:txBody>
          <a:bodyPr>
            <a:normAutofit/>
          </a:bodyPr>
          <a:lstStyle/>
          <a:p>
            <a:pPr algn="just"/>
            <a:r>
              <a:rPr lang="en-US" sz="1700" dirty="0">
                <a:solidFill>
                  <a:schemeClr val="accent3">
                    <a:lumMod val="75000"/>
                  </a:schemeClr>
                </a:solidFill>
              </a:rPr>
              <a:t>Causes a direct hit on the bottom line of the bank when an account becomes NPA. Lets see this through the time frame diagram.</a:t>
            </a:r>
          </a:p>
          <a:p>
            <a:endParaRPr lang="en-US" dirty="0">
              <a:solidFill>
                <a:schemeClr val="accent3">
                  <a:lumMod val="7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a:p>
        </p:txBody>
      </p:sp>
      <p:sp>
        <p:nvSpPr>
          <p:cNvPr id="6" name="Footer Placeholder 3"/>
          <p:cNvSpPr>
            <a:spLocks noGrp="1"/>
          </p:cNvSpPr>
          <p:nvPr>
            <p:ph type="ftr" sz="quarter" idx="11"/>
          </p:nvPr>
        </p:nvSpPr>
        <p:spPr>
          <a:xfrm>
            <a:off x="457200" y="6477000"/>
            <a:ext cx="8001000" cy="233046"/>
          </a:xfrm>
        </p:spPr>
        <p:txBody>
          <a:bodyPr/>
          <a:lstStyle/>
          <a:p>
            <a:endParaRPr lang="en-US" b="1" dirty="0">
              <a:solidFill>
                <a:srgbClr val="FF0000"/>
              </a:solidFill>
            </a:endParaRPr>
          </a:p>
        </p:txBody>
      </p:sp>
      <p:grpSp>
        <p:nvGrpSpPr>
          <p:cNvPr id="4" name="Group 6"/>
          <p:cNvGrpSpPr/>
          <p:nvPr/>
        </p:nvGrpSpPr>
        <p:grpSpPr>
          <a:xfrm>
            <a:off x="685800" y="1905000"/>
            <a:ext cx="7391400" cy="2544583"/>
            <a:chOff x="685800" y="3580945"/>
            <a:chExt cx="7391400" cy="2544583"/>
          </a:xfrm>
        </p:grpSpPr>
        <p:cxnSp>
          <p:nvCxnSpPr>
            <p:cNvPr id="8" name="Straight Connector 7"/>
            <p:cNvCxnSpPr/>
            <p:nvPr/>
          </p:nvCxnSpPr>
          <p:spPr>
            <a:xfrm>
              <a:off x="685800" y="3886200"/>
              <a:ext cx="7391400" cy="0"/>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a:off x="3352800" y="3733800"/>
              <a:ext cx="0" cy="3048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878282" y="4038600"/>
              <a:ext cx="1312718" cy="923330"/>
            </a:xfrm>
            <a:prstGeom prst="rect">
              <a:avLst/>
            </a:prstGeom>
            <a:noFill/>
          </p:spPr>
          <p:txBody>
            <a:bodyPr wrap="square" rtlCol="0">
              <a:spAutoFit/>
            </a:bodyPr>
            <a:lstStyle/>
            <a:p>
              <a:r>
                <a:rPr lang="en-US" dirty="0">
                  <a:solidFill>
                    <a:schemeClr val="tx2"/>
                  </a:solidFill>
                </a:rPr>
                <a:t>Date of becoming NPA</a:t>
              </a:r>
            </a:p>
          </p:txBody>
        </p:sp>
        <p:sp>
          <p:nvSpPr>
            <p:cNvPr id="12" name="Left Brace 11"/>
            <p:cNvSpPr/>
            <p:nvPr/>
          </p:nvSpPr>
          <p:spPr>
            <a:xfrm rot="16200000">
              <a:off x="5627042" y="2278708"/>
              <a:ext cx="556915" cy="3886200"/>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13" name="TextBox 12"/>
            <p:cNvSpPr txBox="1"/>
            <p:nvPr/>
          </p:nvSpPr>
          <p:spPr>
            <a:xfrm>
              <a:off x="4191000" y="4648200"/>
              <a:ext cx="3657600"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2"/>
                  </a:solidFill>
                </a:rPr>
                <a:t>No further interest to be charged</a:t>
              </a:r>
            </a:p>
            <a:p>
              <a:pPr marL="285750" indent="-285750">
                <a:buFont typeface="Arial" panose="020B0604020202020204" pitchFamily="34" charset="0"/>
                <a:buChar char="•"/>
              </a:pPr>
              <a:r>
                <a:rPr lang="en-US" dirty="0">
                  <a:solidFill>
                    <a:schemeClr val="tx2"/>
                  </a:solidFill>
                </a:rPr>
                <a:t>Provisioning as per norms</a:t>
              </a:r>
            </a:p>
            <a:p>
              <a:pPr marL="285750" indent="-285750">
                <a:buFont typeface="Arial" panose="020B0604020202020204" pitchFamily="34" charset="0"/>
                <a:buChar char="•"/>
              </a:pPr>
              <a:r>
                <a:rPr lang="en-US" dirty="0">
                  <a:solidFill>
                    <a:schemeClr val="tx2"/>
                  </a:solidFill>
                </a:rPr>
                <a:t>Reversal of all unrealized interest</a:t>
              </a:r>
            </a:p>
          </p:txBody>
        </p:sp>
        <p:sp>
          <p:nvSpPr>
            <p:cNvPr id="14" name="TextBox 13"/>
            <p:cNvSpPr txBox="1"/>
            <p:nvPr/>
          </p:nvSpPr>
          <p:spPr>
            <a:xfrm>
              <a:off x="685800" y="3580945"/>
              <a:ext cx="1371600" cy="369332"/>
            </a:xfrm>
            <a:prstGeom prst="rect">
              <a:avLst/>
            </a:prstGeom>
            <a:noFill/>
          </p:spPr>
          <p:txBody>
            <a:bodyPr wrap="square" rtlCol="0">
              <a:spAutoFit/>
            </a:bodyPr>
            <a:lstStyle/>
            <a:p>
              <a:r>
                <a:rPr lang="en-US" dirty="0">
                  <a:solidFill>
                    <a:schemeClr val="tx2"/>
                  </a:solidFill>
                </a:rPr>
                <a:t>Time frame</a:t>
              </a:r>
            </a:p>
          </p:txBody>
        </p:sp>
        <p:cxnSp>
          <p:nvCxnSpPr>
            <p:cNvPr id="16" name="Curved Connector 15"/>
            <p:cNvCxnSpPr>
              <a:stCxn id="14" idx="2"/>
            </p:cNvCxnSpPr>
            <p:nvPr/>
          </p:nvCxnSpPr>
          <p:spPr>
            <a:xfrm rot="16200000" flipH="1">
              <a:off x="1898939" y="3422938"/>
              <a:ext cx="1764723" cy="2819400"/>
            </a:xfrm>
            <a:prstGeom prst="curvedConnector2">
              <a:avLst/>
            </a:prstGeom>
            <a:ln>
              <a:tailEnd type="arrow"/>
            </a:ln>
          </p:spPr>
          <p:style>
            <a:lnRef idx="3">
              <a:schemeClr val="accent2"/>
            </a:lnRef>
            <a:fillRef idx="0">
              <a:schemeClr val="accent2"/>
            </a:fillRef>
            <a:effectRef idx="2">
              <a:schemeClr val="accent2"/>
            </a:effectRef>
            <a:fontRef idx="minor">
              <a:schemeClr val="tx1"/>
            </a:fontRef>
          </p:style>
        </p:cxnSp>
      </p:grpSp>
      <p:sp>
        <p:nvSpPr>
          <p:cNvPr id="9" name="Rounded Rectangular Callout 8"/>
          <p:cNvSpPr/>
          <p:nvPr/>
        </p:nvSpPr>
        <p:spPr>
          <a:xfrm>
            <a:off x="5715000" y="4840014"/>
            <a:ext cx="3048000" cy="1371600"/>
          </a:xfrm>
          <a:prstGeom prst="wedgeRoundRectCallout">
            <a:avLst>
              <a:gd name="adj1" fmla="val 1926"/>
              <a:gd name="adj2" fmla="val -130603"/>
              <a:gd name="adj3" fmla="val 16667"/>
            </a:avLst>
          </a:prstGeom>
          <a:ln>
            <a:no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The total amount of provision as compared to gross NPA is called </a:t>
            </a:r>
            <a:r>
              <a:rPr lang="en-US" dirty="0">
                <a:solidFill>
                  <a:schemeClr val="tx2"/>
                </a:solidFill>
              </a:rPr>
              <a:t>Provision Coverage Ratio</a:t>
            </a:r>
            <a:endParaRPr lang="en-US" dirty="0"/>
          </a:p>
        </p:txBody>
      </p:sp>
    </p:spTree>
    <p:extLst>
      <p:ext uri="{BB962C8B-B14F-4D97-AF65-F5344CB8AC3E}">
        <p14:creationId xmlns:p14="http://schemas.microsoft.com/office/powerpoint/2010/main" val="1396902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52718"/>
            <a:ext cx="8153400" cy="1142682"/>
          </a:xfrm>
        </p:spPr>
        <p:txBody>
          <a:bodyPr>
            <a:normAutofit/>
          </a:bodyPr>
          <a:lstStyle/>
          <a:p>
            <a:r>
              <a:rPr lang="en-US" sz="3000" dirty="0"/>
              <a:t>CONSEQUENCE OF IMPROPER ASSET CLASSIFICATION</a:t>
            </a:r>
          </a:p>
        </p:txBody>
      </p:sp>
      <p:sp>
        <p:nvSpPr>
          <p:cNvPr id="3" name="Content Placeholder 2"/>
          <p:cNvSpPr>
            <a:spLocks noGrp="1"/>
          </p:cNvSpPr>
          <p:nvPr>
            <p:ph idx="1"/>
          </p:nvPr>
        </p:nvSpPr>
        <p:spPr>
          <a:xfrm>
            <a:off x="381000" y="1295400"/>
            <a:ext cx="7696200" cy="4830763"/>
          </a:xfrm>
        </p:spPr>
        <p:txBody>
          <a:bodyPr>
            <a:normAutofit/>
          </a:bodyPr>
          <a:lstStyle/>
          <a:p>
            <a:pPr marL="342900" indent="-342900">
              <a:buFont typeface="Arial" panose="020B0604020202020204" pitchFamily="34" charset="0"/>
              <a:buChar char="•"/>
            </a:pPr>
            <a:endParaRPr lang="en-US" b="0" dirty="0">
              <a:solidFill>
                <a:schemeClr val="accent3">
                  <a:lumMod val="50000"/>
                </a:schemeClr>
              </a:solidFill>
            </a:endParaRPr>
          </a:p>
          <a:p>
            <a:pPr marL="342900" indent="-342900">
              <a:buFont typeface="Arial" panose="020B0604020202020204" pitchFamily="34" charset="0"/>
              <a:buChar char="•"/>
            </a:pPr>
            <a:r>
              <a:rPr lang="en-US" sz="2200" b="0" dirty="0">
                <a:solidFill>
                  <a:srgbClr val="002060"/>
                </a:solidFill>
              </a:rPr>
              <a:t>Affects true and fair view of the financial statements . Auditors accountability for non identification.  </a:t>
            </a:r>
          </a:p>
          <a:p>
            <a:pPr marL="342900" indent="-342900">
              <a:buFont typeface="Arial" panose="020B0604020202020204" pitchFamily="34" charset="0"/>
              <a:buChar char="•"/>
            </a:pPr>
            <a:endParaRPr lang="en-US" sz="2200" b="0" dirty="0">
              <a:solidFill>
                <a:srgbClr val="002060"/>
              </a:solidFill>
            </a:endParaRPr>
          </a:p>
          <a:p>
            <a:pPr marL="342900" indent="-342900">
              <a:buFont typeface="Arial" panose="020B0604020202020204" pitchFamily="34" charset="0"/>
              <a:buChar char="•"/>
            </a:pPr>
            <a:r>
              <a:rPr lang="en-US" sz="2200" b="0" dirty="0">
                <a:solidFill>
                  <a:srgbClr val="002060"/>
                </a:solidFill>
              </a:rPr>
              <a:t>No recovery proceedings are undertaken under SARFESI Act.</a:t>
            </a:r>
          </a:p>
          <a:p>
            <a:pPr marL="342900" indent="-342900">
              <a:buFont typeface="Arial" panose="020B0604020202020204" pitchFamily="34" charset="0"/>
              <a:buChar char="•"/>
            </a:pPr>
            <a:endParaRPr lang="en-US" sz="2200" b="0" dirty="0">
              <a:solidFill>
                <a:srgbClr val="002060"/>
              </a:solidFill>
            </a:endParaRPr>
          </a:p>
          <a:p>
            <a:pPr marL="342900" indent="-342900">
              <a:buFont typeface="Arial" panose="020B0604020202020204" pitchFamily="34" charset="0"/>
              <a:buChar char="•"/>
            </a:pPr>
            <a:r>
              <a:rPr lang="en-US" sz="2200" b="0" dirty="0">
                <a:solidFill>
                  <a:srgbClr val="002060"/>
                </a:solidFill>
              </a:rPr>
              <a:t>Income tax is paid on unrealized income.</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sp>
        <p:nvSpPr>
          <p:cNvPr id="6" name="Footer Placeholder 3"/>
          <p:cNvSpPr>
            <a:spLocks noGrp="1"/>
          </p:cNvSpPr>
          <p:nvPr>
            <p:ph type="ftr" sz="quarter" idx="11"/>
          </p:nvPr>
        </p:nvSpPr>
        <p:spPr>
          <a:xfrm>
            <a:off x="457200" y="6477000"/>
            <a:ext cx="8001000" cy="233046"/>
          </a:xfrm>
        </p:spPr>
        <p:txBody>
          <a:bodyPr/>
          <a:lstStyle/>
          <a:p>
            <a:endParaRPr lang="en-US" b="1" dirty="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304800"/>
            <a:ext cx="7848600" cy="5821363"/>
          </a:xfrm>
        </p:spPr>
        <p:txBody>
          <a:bodyPr>
            <a:normAutofit fontScale="25000" lnSpcReduction="20000"/>
          </a:bodyPr>
          <a:lstStyle/>
          <a:p>
            <a:r>
              <a:rPr lang="en-US" sz="6000" dirty="0">
                <a:solidFill>
                  <a:schemeClr val="accent3">
                    <a:lumMod val="50000"/>
                  </a:schemeClr>
                </a:solidFill>
              </a:rPr>
              <a:t>		</a:t>
            </a:r>
            <a:r>
              <a:rPr lang="en-US" sz="8000" u="sng" dirty="0">
                <a:solidFill>
                  <a:schemeClr val="tx2"/>
                </a:solidFill>
              </a:rPr>
              <a:t>SOME KEY POINTS</a:t>
            </a:r>
          </a:p>
          <a:p>
            <a:pPr algn="just"/>
            <a:endParaRPr lang="en-US" sz="6400" b="0" u="sng" dirty="0">
              <a:solidFill>
                <a:schemeClr val="accent3">
                  <a:lumMod val="50000"/>
                </a:schemeClr>
              </a:solidFill>
            </a:endParaRPr>
          </a:p>
          <a:p>
            <a:pPr marL="457200" lvl="0" indent="-457200" algn="just">
              <a:buAutoNum type="alphaLcParenR"/>
            </a:pPr>
            <a:r>
              <a:rPr lang="en-US" sz="6400" b="0" dirty="0">
                <a:solidFill>
                  <a:srgbClr val="002060"/>
                </a:solidFill>
              </a:rPr>
              <a:t>Guided by  IRAC norms of  RBI  master circular dated 1</a:t>
            </a:r>
            <a:r>
              <a:rPr lang="en-US" sz="6400" b="0" baseline="30000" dirty="0">
                <a:solidFill>
                  <a:srgbClr val="002060"/>
                </a:solidFill>
              </a:rPr>
              <a:t>st</a:t>
            </a:r>
            <a:r>
              <a:rPr lang="en-US" sz="6400" b="0" dirty="0">
                <a:solidFill>
                  <a:srgbClr val="002060"/>
                </a:solidFill>
              </a:rPr>
              <a:t> July 2015 on Income Recognition and Assets Classification .  (Updated as per RBI circular 1</a:t>
            </a:r>
            <a:r>
              <a:rPr lang="en-US" sz="6400" b="0" baseline="30000" dirty="0">
                <a:solidFill>
                  <a:srgbClr val="002060"/>
                </a:solidFill>
              </a:rPr>
              <a:t>st</a:t>
            </a:r>
            <a:r>
              <a:rPr lang="en-US" sz="6400" b="0" dirty="0">
                <a:solidFill>
                  <a:srgbClr val="002060"/>
                </a:solidFill>
              </a:rPr>
              <a:t> Oct. 2021) </a:t>
            </a:r>
          </a:p>
          <a:p>
            <a:pPr algn="just"/>
            <a:r>
              <a:rPr lang="en-US" sz="6400" b="0" dirty="0">
                <a:solidFill>
                  <a:srgbClr val="002060"/>
                </a:solidFill>
              </a:rPr>
              <a:t> </a:t>
            </a:r>
          </a:p>
          <a:p>
            <a:pPr marL="457200" lvl="0" indent="-457200" algn="just">
              <a:buAutoNum type="alphaLcParenR" startAt="3"/>
            </a:pPr>
            <a:r>
              <a:rPr lang="en-US" sz="6400" b="0" dirty="0">
                <a:solidFill>
                  <a:srgbClr val="002060"/>
                </a:solidFill>
              </a:rPr>
              <a:t>NPA norms are borrower wise and not account wise. Hence, if one account is  NPA , all accounts of the    same borrower identified by CBS through CUST ID  in that bank is NPA.</a:t>
            </a:r>
          </a:p>
          <a:p>
            <a:pPr marL="457200" lvl="0" indent="-457200" algn="just"/>
            <a:endParaRPr lang="en-US" sz="6400" b="0" dirty="0">
              <a:solidFill>
                <a:srgbClr val="002060"/>
              </a:solidFill>
            </a:endParaRPr>
          </a:p>
          <a:p>
            <a:pPr lvl="0" algn="just"/>
            <a:r>
              <a:rPr lang="en-US" sz="6400" b="0" dirty="0">
                <a:solidFill>
                  <a:srgbClr val="002060"/>
                </a:solidFill>
              </a:rPr>
              <a:t>d)    No restriction  on  down grade and upgrade during a year.</a:t>
            </a:r>
          </a:p>
          <a:p>
            <a:pPr algn="just"/>
            <a:endParaRPr lang="en-US" sz="6400" b="0" dirty="0">
              <a:solidFill>
                <a:srgbClr val="002060"/>
              </a:solidFill>
            </a:endParaRPr>
          </a:p>
          <a:p>
            <a:pPr marL="1371600" lvl="0" indent="-1371600" algn="just"/>
            <a:r>
              <a:rPr lang="en-US" sz="6400" b="0" dirty="0">
                <a:solidFill>
                  <a:srgbClr val="002060"/>
                </a:solidFill>
              </a:rPr>
              <a:t>e)    No system of </a:t>
            </a:r>
            <a:r>
              <a:rPr lang="en-US" sz="6400" b="0" dirty="0" err="1">
                <a:solidFill>
                  <a:srgbClr val="002060"/>
                </a:solidFill>
              </a:rPr>
              <a:t>upgradation</a:t>
            </a:r>
            <a:r>
              <a:rPr lang="en-US" sz="6400" b="0" dirty="0">
                <a:solidFill>
                  <a:srgbClr val="002060"/>
                </a:solidFill>
              </a:rPr>
              <a:t> within  NPA sub classifications.</a:t>
            </a:r>
          </a:p>
          <a:p>
            <a:pPr marL="1371600" lvl="0" indent="-1371600" algn="just">
              <a:buAutoNum type="alphaLcParenR" startAt="5"/>
            </a:pPr>
            <a:endParaRPr lang="en-US" sz="6400" b="0" dirty="0">
              <a:solidFill>
                <a:srgbClr val="002060"/>
              </a:solidFill>
            </a:endParaRPr>
          </a:p>
          <a:p>
            <a:pPr marL="1371600" lvl="0" indent="-1371600" algn="just"/>
            <a:r>
              <a:rPr lang="en-US" sz="6400" b="0" dirty="0">
                <a:solidFill>
                  <a:srgbClr val="002060"/>
                </a:solidFill>
              </a:rPr>
              <a:t>f)      Accounts guaranteed by Central  Government will not become   NPA. however,</a:t>
            </a:r>
          </a:p>
          <a:p>
            <a:pPr marL="1371600" lvl="0" indent="-1371600" algn="just"/>
            <a:r>
              <a:rPr lang="en-US" sz="6400" b="0" dirty="0">
                <a:solidFill>
                  <a:srgbClr val="002060"/>
                </a:solidFill>
              </a:rPr>
              <a:t>       interest in such accounts will not be booked</a:t>
            </a:r>
          </a:p>
          <a:p>
            <a:pPr marL="1371600" lvl="0" indent="-1371600" algn="just">
              <a:buAutoNum type="alphaLcParenR" startAt="6"/>
            </a:pPr>
            <a:endParaRPr lang="en-US" sz="6400" b="0" dirty="0">
              <a:solidFill>
                <a:srgbClr val="002060"/>
              </a:solidFill>
            </a:endParaRPr>
          </a:p>
          <a:p>
            <a:pPr marL="1371600" lvl="0" indent="-1371600" algn="just"/>
            <a:endParaRPr lang="en-US" sz="6400" b="0" dirty="0">
              <a:solidFill>
                <a:srgbClr val="002060"/>
              </a:solidFill>
            </a:endParaRPr>
          </a:p>
          <a:p>
            <a:pPr algn="just"/>
            <a:r>
              <a:rPr lang="en-US" sz="6400" b="0" dirty="0">
                <a:solidFill>
                  <a:srgbClr val="002060"/>
                </a:solidFill>
              </a:rPr>
              <a:t> </a:t>
            </a:r>
            <a:endParaRPr lang="en-US" sz="6400" dirty="0">
              <a:solidFill>
                <a:srgbClr val="002060"/>
              </a:solidFill>
            </a:endParaRPr>
          </a:p>
          <a:p>
            <a:pPr algn="just"/>
            <a:r>
              <a:rPr lang="en-US" sz="8000" dirty="0">
                <a:solidFill>
                  <a:srgbClr val="002060"/>
                </a:solidFill>
              </a:rPr>
              <a:t> </a:t>
            </a:r>
          </a:p>
          <a:p>
            <a:pPr algn="just"/>
            <a:endParaRPr lang="en-US" sz="7200" u="sng" dirty="0"/>
          </a:p>
          <a:p>
            <a:endParaRPr lang="en-US" sz="7200" u="sng" dirty="0"/>
          </a:p>
          <a:p>
            <a:endParaRPr lang="en-US" sz="7200" u="sng"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5970DA-459C-9236-05D9-6A3666C4ADF8}"/>
              </a:ext>
            </a:extLst>
          </p:cNvPr>
          <p:cNvSpPr>
            <a:spLocks noGrp="1"/>
          </p:cNvSpPr>
          <p:nvPr>
            <p:ph idx="1"/>
          </p:nvPr>
        </p:nvSpPr>
        <p:spPr>
          <a:xfrm>
            <a:off x="457200" y="838200"/>
            <a:ext cx="7620000" cy="4953000"/>
          </a:xfrm>
        </p:spPr>
        <p:txBody>
          <a:bodyPr/>
          <a:lstStyle/>
          <a:p>
            <a:r>
              <a:rPr lang="en-US" sz="3200" b="0" u="sng" dirty="0">
                <a:solidFill>
                  <a:srgbClr val="FF0000"/>
                </a:solidFill>
              </a:rPr>
              <a:t>Auditors to verify that-</a:t>
            </a:r>
          </a:p>
          <a:p>
            <a:endParaRPr lang="en-US" b="0" dirty="0">
              <a:solidFill>
                <a:srgbClr val="002060"/>
              </a:solidFill>
            </a:endParaRPr>
          </a:p>
          <a:p>
            <a:pPr marL="457200" indent="-457200">
              <a:buAutoNum type="alphaLcParenR"/>
            </a:pPr>
            <a:r>
              <a:rPr lang="en-US" b="0" dirty="0">
                <a:solidFill>
                  <a:srgbClr val="002060"/>
                </a:solidFill>
              </a:rPr>
              <a:t>Asset classification is as per IRAC norms</a:t>
            </a:r>
          </a:p>
          <a:p>
            <a:pPr marL="457200" indent="-457200">
              <a:buAutoNum type="alphaLcParenR"/>
            </a:pPr>
            <a:r>
              <a:rPr lang="en-US" b="0" dirty="0">
                <a:solidFill>
                  <a:srgbClr val="002060"/>
                </a:solidFill>
              </a:rPr>
              <a:t>Upgradation of NPA accounts is as per norms</a:t>
            </a:r>
          </a:p>
          <a:p>
            <a:pPr marL="457200" indent="-457200">
              <a:buAutoNum type="alphaLcParenR"/>
            </a:pPr>
            <a:r>
              <a:rPr lang="en-US" b="0" dirty="0">
                <a:solidFill>
                  <a:srgbClr val="002060"/>
                </a:solidFill>
              </a:rPr>
              <a:t>Reversal of unrealized interest/service charges in NPA accounts made</a:t>
            </a:r>
          </a:p>
          <a:p>
            <a:pPr marL="457200" indent="-457200">
              <a:buAutoNum type="alphaLcParenR"/>
            </a:pPr>
            <a:r>
              <a:rPr lang="en-US" b="0" dirty="0">
                <a:solidFill>
                  <a:srgbClr val="002060"/>
                </a:solidFill>
              </a:rPr>
              <a:t>Recovery in NPA accounts are accounted for as per Bank’s policy</a:t>
            </a:r>
          </a:p>
          <a:p>
            <a:pPr marL="457200" indent="-457200">
              <a:buAutoNum type="alphaLcParenR"/>
            </a:pPr>
            <a:r>
              <a:rPr lang="en-US" b="0" dirty="0">
                <a:solidFill>
                  <a:srgbClr val="002060"/>
                </a:solidFill>
              </a:rPr>
              <a:t>Provisioning is as per IRAC norms</a:t>
            </a:r>
            <a:endParaRPr lang="en-IN" b="0" dirty="0">
              <a:solidFill>
                <a:srgbClr val="002060"/>
              </a:solidFill>
            </a:endParaRPr>
          </a:p>
        </p:txBody>
      </p:sp>
      <p:sp>
        <p:nvSpPr>
          <p:cNvPr id="3" name="Footer Placeholder 2">
            <a:extLst>
              <a:ext uri="{FF2B5EF4-FFF2-40B4-BE49-F238E27FC236}">
                <a16:creationId xmlns:a16="http://schemas.microsoft.com/office/drawing/2014/main" id="{59AA0863-4B0C-4105-0BBE-3E35C586B4C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2536F03-BF09-6977-5E3E-A618E1A76D81}"/>
              </a:ext>
            </a:extLst>
          </p:cNvPr>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2598122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533400"/>
            <a:ext cx="7696200" cy="5592763"/>
          </a:xfrm>
        </p:spPr>
        <p:txBody>
          <a:bodyPr/>
          <a:lstStyle/>
          <a:p>
            <a:r>
              <a:rPr lang="en-US" dirty="0">
                <a:solidFill>
                  <a:schemeClr val="accent5"/>
                </a:solidFill>
              </a:rPr>
              <a:t>                                    </a:t>
            </a:r>
            <a:r>
              <a:rPr lang="en-US" u="sng" dirty="0">
                <a:solidFill>
                  <a:srgbClr val="FF0000"/>
                </a:solidFill>
              </a:rPr>
              <a:t>RESTRUCTURING</a:t>
            </a:r>
          </a:p>
          <a:p>
            <a:endParaRPr lang="en-US" b="0" dirty="0">
              <a:solidFill>
                <a:srgbClr val="002060"/>
              </a:solidFill>
            </a:endParaRPr>
          </a:p>
          <a:p>
            <a:pPr algn="just">
              <a:buFont typeface="Wingdings" pitchFamily="2" charset="2"/>
              <a:buChar char="§"/>
            </a:pPr>
            <a:r>
              <a:rPr lang="en-US" b="0" dirty="0">
                <a:solidFill>
                  <a:srgbClr val="002060"/>
                </a:solidFill>
              </a:rPr>
              <a:t>Providing any benefit to a borrower (not a class of borrowers) under stress who is not otherwise entitled like increase if repayment period or providing concession in rate of interest</a:t>
            </a:r>
          </a:p>
          <a:p>
            <a:pPr algn="just">
              <a:buFont typeface="Wingdings" pitchFamily="2" charset="2"/>
              <a:buChar char="§"/>
            </a:pPr>
            <a:endParaRPr lang="en-US" b="0" dirty="0">
              <a:solidFill>
                <a:srgbClr val="002060"/>
              </a:solidFill>
            </a:endParaRPr>
          </a:p>
          <a:p>
            <a:pPr algn="just">
              <a:buFont typeface="Wingdings" pitchFamily="2" charset="2"/>
              <a:buChar char="§"/>
            </a:pPr>
            <a:r>
              <a:rPr lang="en-US" b="0" dirty="0">
                <a:solidFill>
                  <a:srgbClr val="002060"/>
                </a:solidFill>
              </a:rPr>
              <a:t>Any account restructured during the year to classify as NPA</a:t>
            </a:r>
          </a:p>
          <a:p>
            <a:pPr algn="just"/>
            <a:endParaRPr lang="en-US" b="0" dirty="0">
              <a:solidFill>
                <a:srgbClr val="002060"/>
              </a:solidFill>
            </a:endParaRPr>
          </a:p>
          <a:p>
            <a:pPr algn="just"/>
            <a:endParaRPr lang="en-US" b="0" dirty="0">
              <a:solidFill>
                <a:srgbClr val="002060"/>
              </a:solidFill>
            </a:endParaRPr>
          </a:p>
          <a:p>
            <a:pPr algn="just"/>
            <a:endParaRPr lang="en-US" b="0" dirty="0">
              <a:solidFill>
                <a:srgbClr val="002060"/>
              </a:solidFill>
            </a:endParaRPr>
          </a:p>
          <a:p>
            <a:pPr algn="just"/>
            <a:endParaRPr lang="en-US" b="0" dirty="0">
              <a:solidFill>
                <a:srgbClr val="002060"/>
              </a:solidFill>
            </a:endParaRPr>
          </a:p>
          <a:p>
            <a:endParaRPr lang="en-US" u="sng" dirty="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990282"/>
          </a:xfrm>
        </p:spPr>
        <p:txBody>
          <a:bodyPr>
            <a:normAutofit/>
          </a:bodyPr>
          <a:lstStyle/>
          <a:p>
            <a:r>
              <a:rPr lang="en-IN" sz="2000" dirty="0"/>
              <a:t>CAN A LOAN AGAINST FDR/NSC/KVP/LIC BE NPA</a:t>
            </a:r>
          </a:p>
        </p:txBody>
      </p:sp>
      <p:sp>
        <p:nvSpPr>
          <p:cNvPr id="3" name="Content Placeholder 2"/>
          <p:cNvSpPr>
            <a:spLocks noGrp="1"/>
          </p:cNvSpPr>
          <p:nvPr>
            <p:ph idx="1"/>
          </p:nvPr>
        </p:nvSpPr>
        <p:spPr>
          <a:xfrm>
            <a:off x="228600" y="1143000"/>
            <a:ext cx="7848600" cy="4983163"/>
          </a:xfrm>
        </p:spPr>
        <p:txBody>
          <a:bodyPr>
            <a:normAutofit lnSpcReduction="10000"/>
          </a:bodyPr>
          <a:lstStyle/>
          <a:p>
            <a:pPr algn="just"/>
            <a:r>
              <a:rPr lang="en-IN" sz="2400" dirty="0">
                <a:solidFill>
                  <a:schemeClr val="tx2"/>
                </a:solidFill>
              </a:rPr>
              <a:t>Yes</a:t>
            </a:r>
            <a:r>
              <a:rPr lang="en-IN" b="0" dirty="0">
                <a:solidFill>
                  <a:srgbClr val="002060"/>
                </a:solidFill>
              </a:rPr>
              <a:t> if the value of such securities is lower than outstanding balance.</a:t>
            </a:r>
          </a:p>
          <a:p>
            <a:pPr algn="just"/>
            <a:endParaRPr lang="en-IN" b="0" dirty="0">
              <a:solidFill>
                <a:srgbClr val="002060"/>
              </a:solidFill>
            </a:endParaRPr>
          </a:p>
          <a:p>
            <a:pPr algn="just"/>
            <a:r>
              <a:rPr lang="en-IN" b="0" dirty="0">
                <a:solidFill>
                  <a:srgbClr val="002060"/>
                </a:solidFill>
              </a:rPr>
              <a:t>Circumstances when value may be lower than outstanding-</a:t>
            </a:r>
          </a:p>
          <a:p>
            <a:pPr algn="just"/>
            <a:endParaRPr lang="en-IN" b="0" dirty="0">
              <a:solidFill>
                <a:srgbClr val="002060"/>
              </a:solidFill>
            </a:endParaRPr>
          </a:p>
          <a:p>
            <a:pPr algn="just"/>
            <a:r>
              <a:rPr lang="en-IN" dirty="0">
                <a:solidFill>
                  <a:schemeClr val="tx2"/>
                </a:solidFill>
              </a:rPr>
              <a:t>FDR</a:t>
            </a:r>
            <a:r>
              <a:rPr lang="en-IN" b="0" dirty="0">
                <a:solidFill>
                  <a:srgbClr val="002060"/>
                </a:solidFill>
              </a:rPr>
              <a:t>-  Loan granted against FDR at higher rate of interest. At the time of auto renewal of the FDR  when rate of interest on FDR declined but  corresponding  reduction effect in rate of interest is not made in the loan account. In addition, if sufficient margin is not kept while granting loan against FDR, the value of FDR at one stage may be lesser that the outstanding loan due to higher ROI in loan account as compared to FDR rate of interest.</a:t>
            </a:r>
          </a:p>
          <a:p>
            <a:pPr algn="just"/>
            <a:endParaRPr lang="en-IN" b="0" dirty="0">
              <a:solidFill>
                <a:srgbClr val="002060"/>
              </a:solidFill>
            </a:endParaRPr>
          </a:p>
          <a:p>
            <a:pPr algn="just"/>
            <a:r>
              <a:rPr lang="en-IN" dirty="0">
                <a:solidFill>
                  <a:schemeClr val="tx2"/>
                </a:solidFill>
              </a:rPr>
              <a:t>LIC/NSC/KVP</a:t>
            </a:r>
            <a:r>
              <a:rPr lang="en-IN" b="0" dirty="0">
                <a:solidFill>
                  <a:srgbClr val="002060"/>
                </a:solidFill>
              </a:rPr>
              <a:t>-  The securities matured but loan not adjusted .</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1149368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772400" cy="914082"/>
          </a:xfrm>
        </p:spPr>
        <p:txBody>
          <a:bodyPr>
            <a:normAutofit/>
          </a:bodyPr>
          <a:lstStyle/>
          <a:p>
            <a:r>
              <a:rPr lang="en-US" sz="2400" dirty="0"/>
              <a:t>INCOME RECOGNITION IN NPA ACCOUNTS</a:t>
            </a:r>
          </a:p>
        </p:txBody>
      </p:sp>
      <p:sp>
        <p:nvSpPr>
          <p:cNvPr id="3" name="Content Placeholder 2"/>
          <p:cNvSpPr>
            <a:spLocks noGrp="1"/>
          </p:cNvSpPr>
          <p:nvPr>
            <p:ph idx="1"/>
          </p:nvPr>
        </p:nvSpPr>
        <p:spPr>
          <a:xfrm>
            <a:off x="228600" y="1219200"/>
            <a:ext cx="7848600" cy="4906963"/>
          </a:xfrm>
        </p:spPr>
        <p:txBody>
          <a:bodyPr>
            <a:normAutofit/>
          </a:bodyPr>
          <a:lstStyle/>
          <a:p>
            <a:pPr marL="457200" indent="-457200" algn="just">
              <a:buAutoNum type="arabicPeriod"/>
            </a:pPr>
            <a:r>
              <a:rPr lang="en-US" b="0" dirty="0">
                <a:solidFill>
                  <a:srgbClr val="002060"/>
                </a:solidFill>
              </a:rPr>
              <a:t>The banks should not charge and take to income account interest on any NPA. This will apply to Government guaranteed accounts also</a:t>
            </a:r>
          </a:p>
          <a:p>
            <a:pPr marL="457200" indent="-457200" algn="just">
              <a:buAutoNum type="arabicPeriod"/>
            </a:pPr>
            <a:endParaRPr lang="en-US" b="0" dirty="0">
              <a:solidFill>
                <a:srgbClr val="002060"/>
              </a:solidFill>
            </a:endParaRPr>
          </a:p>
          <a:p>
            <a:pPr marL="457200" indent="-457200" algn="just">
              <a:buAutoNum type="arabicPeriod"/>
            </a:pPr>
            <a:r>
              <a:rPr lang="en-US" b="0" dirty="0">
                <a:solidFill>
                  <a:srgbClr val="002060"/>
                </a:solidFill>
              </a:rPr>
              <a:t>Reversal of unrealized interest  in NPA accounts. </a:t>
            </a:r>
          </a:p>
          <a:p>
            <a:pPr algn="just"/>
            <a:endParaRPr lang="en-US" b="0" dirty="0">
              <a:solidFill>
                <a:srgbClr val="002060"/>
              </a:solidFill>
            </a:endParaRPr>
          </a:p>
          <a:p>
            <a:pPr marL="457200" indent="-457200" algn="just"/>
            <a:r>
              <a:rPr lang="en-US" b="0" dirty="0">
                <a:solidFill>
                  <a:srgbClr val="002060"/>
                </a:solidFill>
              </a:rPr>
              <a:t>3.   In case of recovery in NPA accounts, interest realized may be taken to income account provided the recovery is not on account of granting fresh credit facility.</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718"/>
            <a:ext cx="7543800" cy="609282"/>
          </a:xfrm>
        </p:spPr>
        <p:txBody>
          <a:bodyPr>
            <a:normAutofit/>
          </a:bodyPr>
          <a:lstStyle/>
          <a:p>
            <a:r>
              <a:rPr lang="en-US" sz="2000" dirty="0"/>
              <a:t>Appropriation of recovery in NPA accounts</a:t>
            </a:r>
          </a:p>
        </p:txBody>
      </p:sp>
      <p:sp>
        <p:nvSpPr>
          <p:cNvPr id="3" name="Content Placeholder 2"/>
          <p:cNvSpPr>
            <a:spLocks noGrp="1"/>
          </p:cNvSpPr>
          <p:nvPr>
            <p:ph idx="1"/>
          </p:nvPr>
        </p:nvSpPr>
        <p:spPr>
          <a:xfrm>
            <a:off x="457200" y="1143000"/>
            <a:ext cx="7620000" cy="4373563"/>
          </a:xfrm>
        </p:spPr>
        <p:txBody>
          <a:bodyPr/>
          <a:lstStyle/>
          <a:p>
            <a:pPr algn="just"/>
            <a:r>
              <a:rPr lang="en-US" b="0" dirty="0">
                <a:solidFill>
                  <a:srgbClr val="002060"/>
                </a:solidFill>
              </a:rPr>
              <a:t>The accounting  treatment  for recovery in NPA account shall depend on the credit policy approved by the Board of Directors of respective banks. For example-</a:t>
            </a:r>
          </a:p>
          <a:p>
            <a:pPr algn="just"/>
            <a:endParaRPr lang="en-US" b="0" dirty="0">
              <a:solidFill>
                <a:srgbClr val="002060"/>
              </a:solidFill>
            </a:endParaRPr>
          </a:p>
          <a:p>
            <a:pPr marL="457200" indent="-457200" algn="just">
              <a:buAutoNum type="alphaLcParenR"/>
            </a:pPr>
            <a:r>
              <a:rPr lang="en-US" b="0" dirty="0">
                <a:solidFill>
                  <a:srgbClr val="002060"/>
                </a:solidFill>
              </a:rPr>
              <a:t>In normal NPA accounts , it could be in order of  adjustment of service charges, interest and principle or principle, service charges and interest as per Bank’s policy</a:t>
            </a:r>
          </a:p>
          <a:p>
            <a:pPr marL="457200" indent="-457200" algn="just">
              <a:buAutoNum type="alphaLcParenR"/>
            </a:pPr>
            <a:r>
              <a:rPr lang="en-US" b="0" dirty="0">
                <a:solidFill>
                  <a:srgbClr val="002060"/>
                </a:solidFill>
              </a:rPr>
              <a:t>For OTS accounts, restructured accounts or  accounts under IBC, it could be in order of adjustment of principle, service charges and interest.</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52718"/>
            <a:ext cx="8229600" cy="990282"/>
          </a:xfrm>
        </p:spPr>
        <p:txBody>
          <a:bodyPr>
            <a:normAutofit fontScale="90000"/>
          </a:bodyPr>
          <a:lstStyle/>
          <a:p>
            <a:r>
              <a:rPr lang="en-US" sz="3000" dirty="0"/>
              <a:t>STAGES OF ASSET CLASSIFICATION</a:t>
            </a:r>
            <a:r>
              <a:rPr lang="en-US" dirty="0"/>
              <a:t>	</a:t>
            </a:r>
          </a:p>
        </p:txBody>
      </p:sp>
      <p:sp>
        <p:nvSpPr>
          <p:cNvPr id="3" name="Content Placeholder 2"/>
          <p:cNvSpPr>
            <a:spLocks noGrp="1"/>
          </p:cNvSpPr>
          <p:nvPr>
            <p:ph idx="1"/>
          </p:nvPr>
        </p:nvSpPr>
        <p:spPr>
          <a:xfrm>
            <a:off x="457200" y="1295400"/>
            <a:ext cx="8153400" cy="4830763"/>
          </a:xfrm>
        </p:spPr>
        <p:txBody>
          <a:bodyPr>
            <a:normAutofit lnSpcReduction="10000"/>
          </a:bodyPr>
          <a:lstStyle/>
          <a:p>
            <a:r>
              <a:rPr lang="en-US" dirty="0">
                <a:solidFill>
                  <a:schemeClr val="tx2"/>
                </a:solidFill>
              </a:rPr>
              <a:t> </a:t>
            </a:r>
            <a:endParaRPr lang="en-US" sz="1800" b="0" dirty="0">
              <a:solidFill>
                <a:schemeClr val="tx2"/>
              </a:solidFill>
            </a:endParaRPr>
          </a:p>
          <a:p>
            <a:r>
              <a:rPr lang="en-US" b="0" dirty="0">
                <a:solidFill>
                  <a:srgbClr val="002060"/>
                </a:solidFill>
              </a:rPr>
              <a:t>SUBSTANDARD	      NPA UPTO 1 YEAR</a:t>
            </a:r>
          </a:p>
          <a:p>
            <a:r>
              <a:rPr lang="en-US" b="0" dirty="0">
                <a:solidFill>
                  <a:srgbClr val="002060"/>
                </a:solidFill>
              </a:rPr>
              <a:t>DOUBTFUL		     OVER 1 YEAR</a:t>
            </a:r>
          </a:p>
          <a:p>
            <a:r>
              <a:rPr lang="en-US" b="0" dirty="0">
                <a:solidFill>
                  <a:srgbClr val="002060"/>
                </a:solidFill>
              </a:rPr>
              <a:t>LOSS	                                DECLARED AS A LOSS  BY THE AUDITORS</a:t>
            </a:r>
          </a:p>
          <a:p>
            <a:endParaRPr lang="en-US" sz="1800" dirty="0">
              <a:solidFill>
                <a:schemeClr val="accent3">
                  <a:lumMod val="75000"/>
                </a:schemeClr>
              </a:solidFill>
            </a:endParaRPr>
          </a:p>
          <a:p>
            <a:r>
              <a:rPr lang="en-US" sz="1800" dirty="0">
                <a:solidFill>
                  <a:schemeClr val="accent3">
                    <a:lumMod val="75000"/>
                  </a:schemeClr>
                </a:solidFill>
              </a:rPr>
              <a:t> </a:t>
            </a:r>
          </a:p>
          <a:p>
            <a:endParaRPr lang="en-US" sz="1800" dirty="0">
              <a:solidFill>
                <a:schemeClr val="accent3">
                  <a:lumMod val="75000"/>
                </a:schemeClr>
              </a:solidFill>
            </a:endParaRPr>
          </a:p>
          <a:p>
            <a:endParaRPr lang="en-US" sz="1800" dirty="0">
              <a:solidFill>
                <a:schemeClr val="accent3">
                  <a:lumMod val="75000"/>
                </a:schemeClr>
              </a:solidFill>
            </a:endParaRPr>
          </a:p>
          <a:p>
            <a:pPr marL="285750" indent="-285750">
              <a:buFont typeface="Arial" panose="020B0604020202020204" pitchFamily="34" charset="0"/>
              <a:buChar char="•"/>
            </a:pPr>
            <a:r>
              <a:rPr lang="en-US" sz="1800" dirty="0">
                <a:solidFill>
                  <a:srgbClr val="002060"/>
                </a:solidFill>
              </a:rPr>
              <a:t>IF THERE IS AN EROSION IN THE VALUE OF ASSETS </a:t>
            </a:r>
          </a:p>
          <a:p>
            <a:r>
              <a:rPr lang="en-US" b="0" dirty="0">
                <a:solidFill>
                  <a:srgbClr val="002060"/>
                </a:solidFill>
              </a:rPr>
              <a:t>BETWEEN 50% TO 90%		               DOUBTFUL</a:t>
            </a:r>
          </a:p>
          <a:p>
            <a:r>
              <a:rPr lang="en-US" b="0" dirty="0">
                <a:solidFill>
                  <a:srgbClr val="002060"/>
                </a:solidFill>
              </a:rPr>
              <a:t>OVER 90%				                LOSS</a:t>
            </a:r>
          </a:p>
          <a:p>
            <a:endParaRPr lang="en-US" dirty="0">
              <a:solidFill>
                <a:schemeClr val="accent3">
                  <a:lumMod val="75000"/>
                </a:schemeClr>
              </a:solidFill>
            </a:endParaRPr>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29</a:t>
            </a:fld>
            <a:endParaRPr lang="en-US"/>
          </a:p>
        </p:txBody>
      </p:sp>
      <p:sp>
        <p:nvSpPr>
          <p:cNvPr id="4" name="Rounded Rectangle 3"/>
          <p:cNvSpPr/>
          <p:nvPr/>
        </p:nvSpPr>
        <p:spPr>
          <a:xfrm>
            <a:off x="457200" y="3429000"/>
            <a:ext cx="7598979"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rgbClr val="002060"/>
                </a:solidFill>
              </a:rPr>
              <a:t>INSTANCE WHEN A SUB STANDARD ACCOUNT ( AS PER THE PERIOD) MAY BE DIRECTLY CLASSIED AS DOUBTFUL OR LOSS</a:t>
            </a:r>
          </a:p>
          <a:p>
            <a:pPr algn="ct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PREPARATION</a:t>
            </a:r>
          </a:p>
        </p:txBody>
      </p:sp>
      <p:sp>
        <p:nvSpPr>
          <p:cNvPr id="3" name="Content Placeholder 2"/>
          <p:cNvSpPr>
            <a:spLocks noGrp="1"/>
          </p:cNvSpPr>
          <p:nvPr>
            <p:ph idx="1"/>
          </p:nvPr>
        </p:nvSpPr>
        <p:spPr>
          <a:xfrm>
            <a:off x="457200" y="1447800"/>
            <a:ext cx="7620000" cy="4678363"/>
          </a:xfrm>
        </p:spPr>
        <p:txBody>
          <a:bodyPr>
            <a:normAutofit/>
          </a:bodyPr>
          <a:lstStyle/>
          <a:p>
            <a:pPr>
              <a:buFontTx/>
              <a:buChar char="-"/>
            </a:pPr>
            <a:r>
              <a:rPr lang="en-US" b="0" dirty="0">
                <a:solidFill>
                  <a:srgbClr val="002060"/>
                </a:solidFill>
              </a:rPr>
              <a:t>All statements as required by the bank are readily available</a:t>
            </a:r>
          </a:p>
          <a:p>
            <a:pPr>
              <a:buFontTx/>
              <a:buChar char="-"/>
            </a:pPr>
            <a:r>
              <a:rPr lang="en-US" b="0" dirty="0">
                <a:solidFill>
                  <a:srgbClr val="002060"/>
                </a:solidFill>
              </a:rPr>
              <a:t>Closing circular stating accounting policies, guidelines regarding audit report (Independent audit report, LFAR, MOC)</a:t>
            </a:r>
          </a:p>
          <a:p>
            <a:endParaRPr lang="en-US" b="0" dirty="0">
              <a:solidFill>
                <a:srgbClr val="002060"/>
              </a:solidFill>
            </a:endParaRPr>
          </a:p>
          <a:p>
            <a:r>
              <a:rPr lang="en-US" b="0" dirty="0">
                <a:solidFill>
                  <a:srgbClr val="002060"/>
                </a:solidFill>
              </a:rPr>
              <a:t>To examine if there is -</a:t>
            </a:r>
          </a:p>
          <a:p>
            <a:pPr>
              <a:buFontTx/>
              <a:buChar char="-"/>
            </a:pPr>
            <a:r>
              <a:rPr lang="en-US" b="0" dirty="0">
                <a:solidFill>
                  <a:srgbClr val="002060"/>
                </a:solidFill>
              </a:rPr>
              <a:t>    Any abnormal growth/decline in advances/deposits</a:t>
            </a:r>
          </a:p>
          <a:p>
            <a:pPr>
              <a:buFontTx/>
              <a:buChar char="-"/>
            </a:pPr>
            <a:r>
              <a:rPr lang="en-US" b="0" dirty="0">
                <a:solidFill>
                  <a:srgbClr val="002060"/>
                </a:solidFill>
              </a:rPr>
              <a:t>-  Any abnormal variation in cost of deposits/ yield in advances</a:t>
            </a:r>
          </a:p>
          <a:p>
            <a:pPr>
              <a:buFontTx/>
              <a:buChar char="-"/>
            </a:pPr>
            <a:r>
              <a:rPr lang="en-US" b="0" dirty="0">
                <a:solidFill>
                  <a:srgbClr val="002060"/>
                </a:solidFill>
              </a:rPr>
              <a:t>-  Branch risk assessment (High/Very  High risk rated) </a:t>
            </a:r>
          </a:p>
          <a:p>
            <a:r>
              <a:rPr lang="en-US" b="0" dirty="0">
                <a:solidFill>
                  <a:srgbClr val="002060"/>
                </a:solidFill>
              </a:rPr>
              <a:t>   </a:t>
            </a:r>
          </a:p>
          <a:p>
            <a:pPr>
              <a:buFontTx/>
              <a:buChar char="-"/>
            </a:pPr>
            <a:r>
              <a:rPr lang="en-US" b="0" dirty="0">
                <a:solidFill>
                  <a:srgbClr val="002060"/>
                </a:solidFill>
              </a:rPr>
              <a:t>Basic CBS commands </a:t>
            </a:r>
          </a:p>
          <a:p>
            <a:pPr>
              <a:buFontTx/>
              <a:buChar char="-"/>
            </a:pP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533400"/>
            <a:ext cx="7772400" cy="5592763"/>
          </a:xfrm>
        </p:spPr>
        <p:style>
          <a:lnRef idx="1">
            <a:schemeClr val="accent4"/>
          </a:lnRef>
          <a:fillRef idx="2">
            <a:schemeClr val="accent4"/>
          </a:fillRef>
          <a:effectRef idx="1">
            <a:schemeClr val="accent4"/>
          </a:effectRef>
          <a:fontRef idx="minor">
            <a:schemeClr val="dk1"/>
          </a:fontRef>
        </p:style>
        <p:txBody>
          <a:bodyPr/>
          <a:lstStyle/>
          <a:p>
            <a:r>
              <a:rPr lang="en-US" sz="3200" dirty="0">
                <a:solidFill>
                  <a:srgbClr val="002060"/>
                </a:solidFill>
              </a:rPr>
              <a:t>NPA NORMS- </a:t>
            </a:r>
          </a:p>
          <a:p>
            <a:endParaRPr lang="en-US" sz="3200" dirty="0">
              <a:solidFill>
                <a:srgbClr val="002060"/>
              </a:solidFill>
            </a:endParaRPr>
          </a:p>
          <a:p>
            <a:endParaRPr lang="en-US" sz="3200" dirty="0">
              <a:solidFill>
                <a:srgbClr val="002060"/>
              </a:solidFill>
            </a:endParaRPr>
          </a:p>
          <a:p>
            <a:r>
              <a:rPr lang="en-US" sz="3200" dirty="0">
                <a:solidFill>
                  <a:srgbClr val="002060"/>
                </a:solidFill>
              </a:rPr>
              <a:t>      CASH CREDIT/OVERDRAFT</a:t>
            </a:r>
          </a:p>
          <a:p>
            <a:endParaRPr lang="en-US" sz="2800" dirty="0">
              <a:solidFill>
                <a:schemeClr val="tx2"/>
              </a:solidFill>
            </a:endParaRPr>
          </a:p>
          <a:p>
            <a:endParaRPr lang="en-US" sz="2800" dirty="0">
              <a:solidFill>
                <a:schemeClr val="tx2"/>
              </a:solidFill>
            </a:endParaRPr>
          </a:p>
          <a:p>
            <a:endParaRPr lang="en-US" sz="2800" dirty="0">
              <a:solidFill>
                <a:schemeClr val="tx2"/>
              </a:solidFill>
            </a:endParaRP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90313" y="152400"/>
            <a:ext cx="8245475" cy="609600"/>
          </a:xfrm>
        </p:spPr>
        <p:txBody>
          <a:bodyPr>
            <a:normAutofit fontScale="90000"/>
          </a:bodyPr>
          <a:lstStyle/>
          <a:p>
            <a:r>
              <a:rPr lang="en-US" sz="2800" dirty="0"/>
              <a:t>   </a:t>
            </a:r>
            <a:br>
              <a:rPr lang="en-US" sz="2800" dirty="0"/>
            </a:br>
            <a:r>
              <a:rPr lang="en-US" sz="2800" dirty="0"/>
              <a:t>              </a:t>
            </a:r>
            <a:r>
              <a:rPr lang="en-US" sz="2200" dirty="0"/>
              <a:t>NPA NORMS- CC AND OD</a:t>
            </a:r>
            <a:br>
              <a:rPr lang="en-US" sz="2200" dirty="0"/>
            </a:br>
            <a:endParaRPr lang="en-US" sz="2200" dirty="0"/>
          </a:p>
        </p:txBody>
      </p:sp>
      <p:sp>
        <p:nvSpPr>
          <p:cNvPr id="3" name="Content Placeholder 2"/>
          <p:cNvSpPr>
            <a:spLocks noGrp="1"/>
          </p:cNvSpPr>
          <p:nvPr>
            <p:ph idx="1"/>
          </p:nvPr>
        </p:nvSpPr>
        <p:spPr>
          <a:xfrm>
            <a:off x="381000" y="609600"/>
            <a:ext cx="8153400" cy="5516563"/>
          </a:xfrm>
        </p:spPr>
        <p:txBody>
          <a:bodyPr>
            <a:normAutofit lnSpcReduction="10000"/>
          </a:bodyPr>
          <a:lstStyle/>
          <a:p>
            <a:pPr marL="342900" indent="-342900"/>
            <a:r>
              <a:rPr lang="en-US" sz="1700" dirty="0">
                <a:solidFill>
                  <a:schemeClr val="tx2"/>
                </a:solidFill>
              </a:rPr>
              <a:t>      SUB STANDARD ACCOUNTS- CASH CREDIT/ OD ACCOUNTS - FINANCIAL REASONS</a:t>
            </a:r>
          </a:p>
          <a:p>
            <a:pPr marL="568325" indent="-285750">
              <a:buFont typeface="Wingdings" panose="05000000000000000000" pitchFamily="2" charset="2"/>
              <a:buChar char="v"/>
            </a:pPr>
            <a:r>
              <a:rPr lang="en-US" b="0" dirty="0">
                <a:solidFill>
                  <a:srgbClr val="002060"/>
                </a:solidFill>
              </a:rPr>
              <a:t>Account overdrawn&gt; Lesser of (Sanctioned limit or drawing power)      </a:t>
            </a:r>
          </a:p>
          <a:p>
            <a:pPr marL="282575"/>
            <a:endParaRPr lang="en-US" b="0" dirty="0">
              <a:solidFill>
                <a:srgbClr val="002060"/>
              </a:solidFill>
            </a:endParaRPr>
          </a:p>
          <a:p>
            <a:pPr marL="282575"/>
            <a:endParaRPr lang="en-US" b="0" dirty="0">
              <a:solidFill>
                <a:srgbClr val="002060"/>
              </a:solidFill>
            </a:endParaRPr>
          </a:p>
          <a:p>
            <a:pPr marL="625475" indent="-342900">
              <a:buFont typeface="Wingdings" panose="05000000000000000000" pitchFamily="2" charset="2"/>
              <a:buChar char="v"/>
            </a:pPr>
            <a:r>
              <a:rPr lang="en-US" b="0" dirty="0">
                <a:solidFill>
                  <a:srgbClr val="002060"/>
                </a:solidFill>
              </a:rPr>
              <a:t>No credits or credits insufficient to cover the interest . </a:t>
            </a:r>
          </a:p>
          <a:p>
            <a:pPr marL="282575"/>
            <a:endParaRPr lang="en-US" sz="1700" b="0" dirty="0">
              <a:solidFill>
                <a:schemeClr val="accent3">
                  <a:lumMod val="75000"/>
                </a:schemeClr>
              </a:solidFill>
            </a:endParaRPr>
          </a:p>
          <a:p>
            <a:pPr marL="342900" indent="-342900">
              <a:buFont typeface="Arial" panose="020B0604020202020204" pitchFamily="34" charset="0"/>
              <a:buChar char="•"/>
            </a:pPr>
            <a:r>
              <a:rPr lang="en-US" sz="1700" dirty="0">
                <a:solidFill>
                  <a:schemeClr val="tx2"/>
                </a:solidFill>
              </a:rPr>
              <a:t>SUB STANDARD ACCOUNTS- CASH CREDIT/ OD ACCOUNTS – TEMPORARY DEFICIENCIES </a:t>
            </a:r>
          </a:p>
          <a:p>
            <a:pPr marL="571500" indent="-342900">
              <a:buFont typeface="Wingdings" panose="05000000000000000000" pitchFamily="2" charset="2"/>
              <a:buChar char="v"/>
            </a:pPr>
            <a:r>
              <a:rPr lang="en-US" sz="1700" b="0" dirty="0">
                <a:solidFill>
                  <a:srgbClr val="002060"/>
                </a:solidFill>
              </a:rPr>
              <a:t>Renewal </a:t>
            </a:r>
            <a:r>
              <a:rPr lang="en-US" b="0" dirty="0">
                <a:solidFill>
                  <a:srgbClr val="002060"/>
                </a:solidFill>
              </a:rPr>
              <a:t>pending </a:t>
            </a:r>
          </a:p>
          <a:p>
            <a:pPr marL="571500" indent="-342900">
              <a:buFont typeface="Wingdings" panose="05000000000000000000" pitchFamily="2" charset="2"/>
              <a:buChar char="v"/>
            </a:pPr>
            <a:endParaRPr lang="en-US" b="0" dirty="0">
              <a:solidFill>
                <a:srgbClr val="002060"/>
              </a:solidFill>
            </a:endParaRPr>
          </a:p>
          <a:p>
            <a:pPr marL="571500" indent="-342900">
              <a:buFont typeface="Wingdings" panose="05000000000000000000" pitchFamily="2" charset="2"/>
              <a:buChar char="v"/>
            </a:pPr>
            <a:r>
              <a:rPr lang="en-US" b="0" dirty="0">
                <a:solidFill>
                  <a:srgbClr val="002060"/>
                </a:solidFill>
              </a:rPr>
              <a:t>DP calculated from stock statement older than 3 months and continuance of such irregularity for </a:t>
            </a:r>
          </a:p>
          <a:p>
            <a:r>
              <a:rPr lang="en-US" b="0" dirty="0">
                <a:solidFill>
                  <a:srgbClr val="002060"/>
                </a:solidFill>
              </a:rPr>
              <a:t>    </a:t>
            </a:r>
          </a:p>
          <a:p>
            <a:endParaRPr lang="en-US" b="0" dirty="0">
              <a:solidFill>
                <a:schemeClr val="accent3">
                  <a:lumMod val="75000"/>
                </a:schemeClr>
              </a:solidFill>
            </a:endParaRPr>
          </a:p>
          <a:p>
            <a:endParaRPr lang="en-US" b="0" dirty="0">
              <a:solidFill>
                <a:schemeClr val="accent3">
                  <a:lumMod val="75000"/>
                </a:schemeClr>
              </a:solidFill>
            </a:endParaRPr>
          </a:p>
          <a:p>
            <a:endParaRPr lang="en-US" b="0" dirty="0">
              <a:solidFill>
                <a:schemeClr val="accent3">
                  <a:lumMod val="75000"/>
                </a:schemeClr>
              </a:solidFill>
            </a:endParaRPr>
          </a:p>
          <a:p>
            <a:endParaRPr lang="en-US" b="0" dirty="0">
              <a:solidFill>
                <a:schemeClr val="accent3">
                  <a:lumMod val="75000"/>
                </a:schemeClr>
              </a:solidFill>
            </a:endParaRPr>
          </a:p>
          <a:p>
            <a:endParaRPr lang="en-US" b="0" dirty="0">
              <a:solidFill>
                <a:schemeClr val="accent3">
                  <a:lumMod val="75000"/>
                </a:schemeClr>
              </a:solidFill>
            </a:endParaRPr>
          </a:p>
          <a:p>
            <a:endParaRPr lang="en-US" b="0" dirty="0">
              <a:solidFill>
                <a:schemeClr val="accent3">
                  <a:lumMod val="75000"/>
                </a:schemeClr>
              </a:solidFill>
            </a:endParaRPr>
          </a:p>
          <a:p>
            <a:endParaRPr lang="en-US" b="0" dirty="0">
              <a:solidFill>
                <a:schemeClr val="accent3">
                  <a:lumMod val="7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31</a:t>
            </a:fld>
            <a:endParaRPr lang="en-US"/>
          </a:p>
        </p:txBody>
      </p:sp>
      <p:sp>
        <p:nvSpPr>
          <p:cNvPr id="7" name="Footer Placeholder 3"/>
          <p:cNvSpPr>
            <a:spLocks noGrp="1"/>
          </p:cNvSpPr>
          <p:nvPr>
            <p:ph type="ftr" sz="quarter" idx="11"/>
          </p:nvPr>
        </p:nvSpPr>
        <p:spPr>
          <a:xfrm>
            <a:off x="457200" y="6477000"/>
            <a:ext cx="8001000" cy="233046"/>
          </a:xfrm>
        </p:spPr>
        <p:txBody>
          <a:bodyPr/>
          <a:lstStyle/>
          <a:p>
            <a:endParaRPr lang="en-US" b="1" dirty="0">
              <a:solidFill>
                <a:srgbClr val="FF0000"/>
              </a:solidFill>
            </a:endParaRPr>
          </a:p>
        </p:txBody>
      </p:sp>
      <p:sp>
        <p:nvSpPr>
          <p:cNvPr id="4" name="Heptagon 3"/>
          <p:cNvSpPr/>
          <p:nvPr/>
        </p:nvSpPr>
        <p:spPr>
          <a:xfrm>
            <a:off x="7315200" y="914400"/>
            <a:ext cx="1219200" cy="980933"/>
          </a:xfrm>
          <a:prstGeom prst="heptagon">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90 days or more</a:t>
            </a:r>
          </a:p>
        </p:txBody>
      </p:sp>
      <p:sp>
        <p:nvSpPr>
          <p:cNvPr id="8" name="Heptagon 7"/>
          <p:cNvSpPr/>
          <p:nvPr/>
        </p:nvSpPr>
        <p:spPr>
          <a:xfrm>
            <a:off x="5943600" y="3886200"/>
            <a:ext cx="2514599" cy="685800"/>
          </a:xfrm>
          <a:prstGeom prst="heptagon">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0800000" scaled="1"/>
            <a:tileRect/>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solidFill>
                  <a:schemeClr val="tx1"/>
                </a:solidFill>
              </a:rPr>
              <a:t>More than 180 days</a:t>
            </a:r>
          </a:p>
        </p:txBody>
      </p:sp>
      <p:sp>
        <p:nvSpPr>
          <p:cNvPr id="9" name="Heptagon 8"/>
          <p:cNvSpPr/>
          <p:nvPr/>
        </p:nvSpPr>
        <p:spPr>
          <a:xfrm>
            <a:off x="5638800" y="5367266"/>
            <a:ext cx="3047999" cy="752333"/>
          </a:xfrm>
          <a:prstGeom prst="heptagon">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More than 90 days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614680"/>
            <a:ext cx="7772400" cy="5592763"/>
          </a:xfrm>
        </p:spPr>
        <p:style>
          <a:lnRef idx="1">
            <a:schemeClr val="accent4"/>
          </a:lnRef>
          <a:fillRef idx="2">
            <a:schemeClr val="accent4"/>
          </a:fillRef>
          <a:effectRef idx="1">
            <a:schemeClr val="accent4"/>
          </a:effectRef>
          <a:fontRef idx="minor">
            <a:schemeClr val="dk1"/>
          </a:fontRef>
        </p:style>
        <p:txBody>
          <a:bodyPr/>
          <a:lstStyle/>
          <a:p>
            <a:r>
              <a:rPr lang="en-US" sz="3200" dirty="0">
                <a:solidFill>
                  <a:srgbClr val="002060"/>
                </a:solidFill>
              </a:rPr>
              <a:t>NPA NORMS- </a:t>
            </a:r>
          </a:p>
          <a:p>
            <a:endParaRPr lang="en-US" sz="3200" dirty="0">
              <a:solidFill>
                <a:srgbClr val="002060"/>
              </a:solidFill>
            </a:endParaRPr>
          </a:p>
          <a:p>
            <a:endParaRPr lang="en-US" sz="3200" dirty="0">
              <a:solidFill>
                <a:srgbClr val="002060"/>
              </a:solidFill>
            </a:endParaRPr>
          </a:p>
          <a:p>
            <a:r>
              <a:rPr lang="en-US" sz="3200" dirty="0">
                <a:solidFill>
                  <a:srgbClr val="002060"/>
                </a:solidFill>
              </a:rPr>
              <a:t>                  TERM LOANS</a:t>
            </a:r>
          </a:p>
          <a:p>
            <a:endParaRPr lang="en-US" sz="3200" dirty="0">
              <a:solidFill>
                <a:srgbClr val="002060"/>
              </a:solidFill>
            </a:endParaRPr>
          </a:p>
          <a:p>
            <a:endParaRPr lang="en-US" sz="3200" dirty="0">
              <a:solidFill>
                <a:schemeClr val="tx2"/>
              </a:solidFill>
            </a:endParaRPr>
          </a:p>
          <a:p>
            <a:endParaRPr lang="en-US" sz="3200" dirty="0">
              <a:solidFill>
                <a:schemeClr val="tx2"/>
              </a:solidFill>
            </a:endParaRPr>
          </a:p>
          <a:p>
            <a:endParaRPr lang="en-US" sz="3200" dirty="0">
              <a:solidFill>
                <a:schemeClr val="tx2"/>
              </a:solidFill>
            </a:endParaRPr>
          </a:p>
          <a:p>
            <a:endParaRPr lang="en-US" sz="2800" dirty="0">
              <a:solidFill>
                <a:schemeClr val="tx2"/>
              </a:solidFill>
            </a:endParaRPr>
          </a:p>
        </p:txBody>
      </p:sp>
      <p:sp>
        <p:nvSpPr>
          <p:cNvPr id="3" name="Footer Placeholder 2"/>
          <p:cNvSpPr>
            <a:spLocks noGrp="1"/>
          </p:cNvSpPr>
          <p:nvPr>
            <p:ph type="ftr" sz="quarter" idx="11"/>
          </p:nvPr>
        </p:nvSpPr>
        <p:spPr>
          <a:xfrm>
            <a:off x="533400" y="6574155"/>
            <a:ext cx="3429000" cy="283845"/>
          </a:xfrm>
        </p:spPr>
        <p:style>
          <a:lnRef idx="1">
            <a:schemeClr val="accent4"/>
          </a:lnRef>
          <a:fillRef idx="2">
            <a:schemeClr val="accent4"/>
          </a:fillRef>
          <a:effectRef idx="1">
            <a:schemeClr val="accent4"/>
          </a:effectRef>
          <a:fontRef idx="minor">
            <a:schemeClr val="dk1"/>
          </a:fontRef>
        </p:style>
        <p:txBody>
          <a:bodyPr/>
          <a:lstStyle/>
          <a:p>
            <a:endParaRPr lang="en-US" dirty="0"/>
          </a:p>
        </p:txBody>
      </p:sp>
      <p:sp>
        <p:nvSpPr>
          <p:cNvPr id="4" name="Slide Number Placeholder 3"/>
          <p:cNvSpPr>
            <a:spLocks noGrp="1"/>
          </p:cNvSpPr>
          <p:nvPr>
            <p:ph type="sldNum" sz="quarter" idx="12"/>
          </p:nvPr>
        </p:nvSpPr>
        <p:spPr>
          <a:xfrm rot="16200000">
            <a:off x="8303577" y="5966777"/>
            <a:ext cx="1315721" cy="365125"/>
          </a:xfrm>
        </p:spPr>
        <p:style>
          <a:lnRef idx="1">
            <a:schemeClr val="accent4"/>
          </a:lnRef>
          <a:fillRef idx="2">
            <a:schemeClr val="accent4"/>
          </a:fillRef>
          <a:effectRef idx="1">
            <a:schemeClr val="accent4"/>
          </a:effectRef>
          <a:fontRef idx="minor">
            <a:schemeClr val="dk1"/>
          </a:fontRef>
        </p:style>
        <p:txBody>
          <a:bodyPr/>
          <a:lstStyle/>
          <a:p>
            <a:fld id="{B6F15528-21DE-4FAA-801E-634DDDAF4B2B}"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234" y="304800"/>
            <a:ext cx="8086165" cy="6019800"/>
          </a:xfrm>
        </p:spPr>
        <p:txBody>
          <a:bodyPr>
            <a:normAutofit/>
          </a:bodyPr>
          <a:lstStyle/>
          <a:p>
            <a:pPr marL="342900" indent="-342900">
              <a:buFont typeface="Arial" panose="020B0604020202020204" pitchFamily="34" charset="0"/>
              <a:buChar char="•"/>
            </a:pPr>
            <a:r>
              <a:rPr lang="en-US" dirty="0">
                <a:solidFill>
                  <a:schemeClr val="tx2"/>
                </a:solidFill>
              </a:rPr>
              <a:t>SUB STANDARD ACCOUNTS- TERM LOANS</a:t>
            </a:r>
            <a:endParaRPr lang="en-US" b="0" dirty="0">
              <a:solidFill>
                <a:srgbClr val="002060"/>
              </a:solidFill>
            </a:endParaRPr>
          </a:p>
          <a:p>
            <a:pPr marL="342900" indent="-342900">
              <a:buFont typeface="Wingdings" panose="05000000000000000000" pitchFamily="2" charset="2"/>
              <a:buChar char="v"/>
            </a:pPr>
            <a:endParaRPr lang="en-US" sz="1700" b="0" dirty="0">
              <a:solidFill>
                <a:schemeClr val="accent3">
                  <a:lumMod val="75000"/>
                </a:schemeClr>
              </a:solidFill>
            </a:endParaRPr>
          </a:p>
          <a:p>
            <a:pPr marL="342900" indent="-342900"/>
            <a:r>
              <a:rPr lang="en-US" b="0" dirty="0">
                <a:solidFill>
                  <a:schemeClr val="accent3">
                    <a:lumMod val="75000"/>
                  </a:schemeClr>
                </a:solidFill>
              </a:rPr>
              <a:t>     </a:t>
            </a:r>
            <a:r>
              <a:rPr lang="en-US" b="0" dirty="0">
                <a:solidFill>
                  <a:srgbClr val="002060"/>
                </a:solidFill>
              </a:rPr>
              <a:t> Interest and /or principal remain overdue</a:t>
            </a:r>
          </a:p>
          <a:p>
            <a:pPr marL="342900" indent="-342900"/>
            <a:endParaRPr lang="en-US" b="0" dirty="0">
              <a:solidFill>
                <a:schemeClr val="accent3">
                  <a:lumMod val="75000"/>
                </a:schemeClr>
              </a:solidFill>
            </a:endParaRPr>
          </a:p>
          <a:p>
            <a:pPr marL="342900" indent="-342900"/>
            <a:endParaRPr lang="en-US" b="0" dirty="0">
              <a:solidFill>
                <a:schemeClr val="accent3">
                  <a:lumMod val="75000"/>
                </a:schemeClr>
              </a:solidFill>
            </a:endParaRPr>
          </a:p>
          <a:p>
            <a:pPr marL="342900" indent="-342900"/>
            <a:endParaRPr lang="en-US" b="0" dirty="0">
              <a:solidFill>
                <a:schemeClr val="accent3">
                  <a:lumMod val="75000"/>
                </a:schemeClr>
              </a:solidFill>
            </a:endParaRPr>
          </a:p>
          <a:p>
            <a:pPr marL="342900" indent="-342900"/>
            <a:r>
              <a:rPr lang="en-US" b="0" dirty="0">
                <a:solidFill>
                  <a:schemeClr val="accent3">
                    <a:lumMod val="75000"/>
                  </a:schemeClr>
                </a:solidFill>
              </a:rPr>
              <a:t>    </a:t>
            </a:r>
            <a:r>
              <a:rPr lang="en-US" u="sng" dirty="0">
                <a:solidFill>
                  <a:srgbClr val="002060"/>
                </a:solidFill>
              </a:rPr>
              <a:t>Meaning of Overdue-</a:t>
            </a:r>
          </a:p>
          <a:p>
            <a:pPr marL="342900" indent="-342900"/>
            <a:endParaRPr lang="en-US" b="0" dirty="0">
              <a:solidFill>
                <a:srgbClr val="002060"/>
              </a:solidFill>
            </a:endParaRPr>
          </a:p>
          <a:p>
            <a:pPr marL="342900" indent="-342900" algn="just"/>
            <a:r>
              <a:rPr lang="en-US" b="0" dirty="0">
                <a:solidFill>
                  <a:srgbClr val="002060"/>
                </a:solidFill>
              </a:rPr>
              <a:t>      As per </a:t>
            </a:r>
            <a:r>
              <a:rPr lang="en-US" b="0" dirty="0" err="1">
                <a:solidFill>
                  <a:srgbClr val="002060"/>
                </a:solidFill>
              </a:rPr>
              <a:t>para</a:t>
            </a:r>
            <a:r>
              <a:rPr lang="en-US" b="0" dirty="0">
                <a:solidFill>
                  <a:srgbClr val="002060"/>
                </a:solidFill>
              </a:rPr>
              <a:t> 2.3. of  RBI master circular dated 1</a:t>
            </a:r>
            <a:r>
              <a:rPr lang="en-US" b="0" baseline="30000" dirty="0">
                <a:solidFill>
                  <a:srgbClr val="002060"/>
                </a:solidFill>
              </a:rPr>
              <a:t>st</a:t>
            </a:r>
            <a:r>
              <a:rPr lang="en-US" b="0" dirty="0">
                <a:solidFill>
                  <a:srgbClr val="002060"/>
                </a:solidFill>
              </a:rPr>
              <a:t> July 2015, an account is overdue if not paid on the due date fixed by the bank.</a:t>
            </a:r>
          </a:p>
          <a:p>
            <a:pPr marL="342900" indent="-342900" algn="just"/>
            <a:endParaRPr lang="en-US" b="0" dirty="0">
              <a:solidFill>
                <a:srgbClr val="002060"/>
              </a:solidFill>
            </a:endParaRPr>
          </a:p>
          <a:p>
            <a:pPr marL="342900" indent="-342900" algn="just"/>
            <a:r>
              <a:rPr lang="en-US" b="0" dirty="0">
                <a:solidFill>
                  <a:srgbClr val="002060"/>
                </a:solidFill>
              </a:rPr>
              <a:t>.</a:t>
            </a:r>
          </a:p>
          <a:p>
            <a:pPr algn="just"/>
            <a:endParaRPr lang="en-US" sz="1700" b="0" i="1" dirty="0">
              <a:solidFill>
                <a:schemeClr val="accent3">
                  <a:lumMod val="75000"/>
                </a:schemeClr>
              </a:solidFill>
            </a:endParaRPr>
          </a:p>
          <a:p>
            <a:pPr marL="342900" indent="-342900">
              <a:buClr>
                <a:schemeClr val="accent3">
                  <a:lumMod val="75000"/>
                </a:schemeClr>
              </a:buClr>
              <a:buFont typeface="Arial" panose="020B0604020202020204" pitchFamily="34" charset="0"/>
              <a:buChar char="×"/>
            </a:pPr>
            <a:endParaRPr lang="en-US" b="0" dirty="0">
              <a:solidFill>
                <a:srgbClr val="002060"/>
              </a:solidFill>
            </a:endParaRPr>
          </a:p>
          <a:p>
            <a:endParaRPr lang="en-US" b="0" dirty="0">
              <a:solidFill>
                <a:schemeClr val="accent3">
                  <a:lumMod val="75000"/>
                </a:schemeClr>
              </a:solidFill>
            </a:endParaRPr>
          </a:p>
          <a:p>
            <a:endParaRPr lang="en-US" b="0" dirty="0">
              <a:solidFill>
                <a:schemeClr val="accent3">
                  <a:lumMod val="75000"/>
                </a:schemeClr>
              </a:solidFill>
            </a:endParaRPr>
          </a:p>
          <a:p>
            <a:endParaRPr lang="en-US" b="0" dirty="0">
              <a:solidFill>
                <a:schemeClr val="accent3">
                  <a:lumMod val="75000"/>
                </a:schemeClr>
              </a:solidFill>
            </a:endParaRPr>
          </a:p>
          <a:p>
            <a:endParaRPr lang="en-US" b="0" dirty="0">
              <a:solidFill>
                <a:schemeClr val="accent3">
                  <a:lumMod val="75000"/>
                </a:schemeClr>
              </a:solidFill>
            </a:endParaRPr>
          </a:p>
          <a:p>
            <a:endParaRPr lang="en-US" b="0" dirty="0">
              <a:solidFill>
                <a:schemeClr val="accent3">
                  <a:lumMod val="75000"/>
                </a:schemeClr>
              </a:solidFill>
            </a:endParaRPr>
          </a:p>
          <a:p>
            <a:endParaRPr lang="en-US" b="0" dirty="0">
              <a:solidFill>
                <a:schemeClr val="accent3">
                  <a:lumMod val="75000"/>
                </a:schemeClr>
              </a:solidFill>
            </a:endParaRPr>
          </a:p>
          <a:p>
            <a:endParaRPr lang="en-US" b="0" dirty="0"/>
          </a:p>
          <a:p>
            <a:endParaRPr lang="en-US" b="0" dirty="0"/>
          </a:p>
          <a:p>
            <a:endParaRPr lang="en-US" b="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33</a:t>
            </a:fld>
            <a:endParaRPr lang="en-US"/>
          </a:p>
        </p:txBody>
      </p:sp>
      <p:sp>
        <p:nvSpPr>
          <p:cNvPr id="7" name="Footer Placeholder 3"/>
          <p:cNvSpPr>
            <a:spLocks noGrp="1"/>
          </p:cNvSpPr>
          <p:nvPr>
            <p:ph type="ftr" sz="quarter" idx="11"/>
          </p:nvPr>
        </p:nvSpPr>
        <p:spPr>
          <a:xfrm>
            <a:off x="457200" y="6477000"/>
            <a:ext cx="8001000" cy="233046"/>
          </a:xfrm>
        </p:spPr>
        <p:txBody>
          <a:bodyPr/>
          <a:lstStyle/>
          <a:p>
            <a:endParaRPr lang="en-US" b="1" dirty="0">
              <a:solidFill>
                <a:srgbClr val="FF0000"/>
              </a:solidFill>
            </a:endParaRPr>
          </a:p>
        </p:txBody>
      </p:sp>
      <p:sp>
        <p:nvSpPr>
          <p:cNvPr id="8" name="Heptagon 7"/>
          <p:cNvSpPr/>
          <p:nvPr/>
        </p:nvSpPr>
        <p:spPr>
          <a:xfrm>
            <a:off x="5486400" y="685800"/>
            <a:ext cx="2743200" cy="752333"/>
          </a:xfrm>
          <a:prstGeom prst="heptagon">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More than 90 days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457200"/>
            <a:ext cx="7772400" cy="5668963"/>
          </a:xfrm>
        </p:spPr>
        <p:txBody>
          <a:bodyPr/>
          <a:lstStyle/>
          <a:p>
            <a:r>
              <a:rPr lang="en-US" u="sng" dirty="0">
                <a:solidFill>
                  <a:schemeClr val="tx2"/>
                </a:solidFill>
              </a:rPr>
              <a:t>NPA NORMS FOR AGRICULTURE</a:t>
            </a:r>
          </a:p>
          <a:p>
            <a:endParaRPr lang="en-US" b="0" dirty="0">
              <a:solidFill>
                <a:srgbClr val="002060"/>
              </a:solidFill>
            </a:endParaRPr>
          </a:p>
          <a:p>
            <a:pPr marL="457200" indent="-457200" algn="just">
              <a:buFont typeface="+mj-lt"/>
              <a:buAutoNum type="alphaLcParenR"/>
            </a:pPr>
            <a:r>
              <a:rPr lang="en-US" b="0" dirty="0">
                <a:solidFill>
                  <a:srgbClr val="002060"/>
                </a:solidFill>
              </a:rPr>
              <a:t>Separate NPA norms for agriculture is only for farm credit (like crop loans, loans under KCC etc) .</a:t>
            </a:r>
          </a:p>
          <a:p>
            <a:pPr marL="457200" indent="-457200" algn="just">
              <a:buFont typeface="+mj-lt"/>
              <a:buAutoNum type="alphaLcParenR"/>
            </a:pPr>
            <a:endParaRPr lang="en-US" b="0" dirty="0">
              <a:solidFill>
                <a:srgbClr val="002060"/>
              </a:solidFill>
            </a:endParaRPr>
          </a:p>
          <a:p>
            <a:pPr marL="457200" indent="-457200" algn="just">
              <a:buFont typeface="+mj-lt"/>
              <a:buAutoNum type="alphaLcParenR"/>
            </a:pPr>
            <a:r>
              <a:rPr lang="en-US" b="0" dirty="0">
                <a:solidFill>
                  <a:srgbClr val="002060"/>
                </a:solidFill>
              </a:rPr>
              <a:t>Detail for  activities are listed in Annexure 2 of RBI Master Circular dated 1</a:t>
            </a:r>
            <a:r>
              <a:rPr lang="en-US" b="0" baseline="30000" dirty="0">
                <a:solidFill>
                  <a:srgbClr val="002060"/>
                </a:solidFill>
              </a:rPr>
              <a:t>st</a:t>
            </a:r>
            <a:r>
              <a:rPr lang="en-US" b="0" dirty="0">
                <a:solidFill>
                  <a:srgbClr val="002060"/>
                </a:solidFill>
              </a:rPr>
              <a:t> July 2015.</a:t>
            </a:r>
          </a:p>
          <a:p>
            <a:pPr marL="457200" indent="-457200" algn="just">
              <a:buFont typeface="+mj-lt"/>
              <a:buAutoNum type="alphaLcParenR"/>
            </a:pPr>
            <a:endParaRPr lang="en-US" b="0" dirty="0">
              <a:solidFill>
                <a:srgbClr val="002060"/>
              </a:solidFill>
            </a:endParaRPr>
          </a:p>
          <a:p>
            <a:pPr marL="457200" indent="-457200" algn="just">
              <a:buFont typeface="+mj-lt"/>
              <a:buAutoNum type="alphaLcParenR"/>
            </a:pPr>
            <a:r>
              <a:rPr lang="en-US" b="0" dirty="0">
                <a:solidFill>
                  <a:srgbClr val="002060"/>
                </a:solidFill>
              </a:rPr>
              <a:t>For agriculture loans not covered in Annexure 2 of the above Master Circular, normal 90 days  as applicable to non agriculture loans will apply.</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
            <a:ext cx="7848600" cy="5897563"/>
          </a:xfrm>
        </p:spPr>
        <p:txBody>
          <a:bodyPr>
            <a:normAutofit lnSpcReduction="10000"/>
          </a:bodyPr>
          <a:lstStyle/>
          <a:p>
            <a:r>
              <a:rPr lang="en-US" dirty="0">
                <a:solidFill>
                  <a:schemeClr val="tx2"/>
                </a:solidFill>
              </a:rPr>
              <a:t>THREE KEY ELEMENTS  FOR AGRICULTURE NPA CLASSIFICATION </a:t>
            </a:r>
          </a:p>
          <a:p>
            <a:pPr lvl="0"/>
            <a:endParaRPr lang="en-US" b="0" u="sng" dirty="0">
              <a:solidFill>
                <a:srgbClr val="002060"/>
              </a:solidFill>
            </a:endParaRPr>
          </a:p>
          <a:p>
            <a:pPr lvl="0"/>
            <a:r>
              <a:rPr lang="en-US" u="sng" dirty="0">
                <a:solidFill>
                  <a:srgbClr val="002060"/>
                </a:solidFill>
              </a:rPr>
              <a:t>Duration of crop-</a:t>
            </a:r>
            <a:r>
              <a:rPr lang="en-US" b="0" u="sng" dirty="0">
                <a:solidFill>
                  <a:srgbClr val="002060"/>
                </a:solidFill>
              </a:rPr>
              <a:t> </a:t>
            </a:r>
            <a:endParaRPr lang="en-US" b="0" dirty="0">
              <a:solidFill>
                <a:srgbClr val="002060"/>
              </a:solidFill>
            </a:endParaRPr>
          </a:p>
          <a:p>
            <a:r>
              <a:rPr lang="en-US" b="0" dirty="0">
                <a:solidFill>
                  <a:srgbClr val="002060"/>
                </a:solidFill>
              </a:rPr>
              <a:t> </a:t>
            </a:r>
          </a:p>
          <a:p>
            <a:r>
              <a:rPr lang="en-US" b="0" dirty="0">
                <a:solidFill>
                  <a:srgbClr val="002060"/>
                </a:solidFill>
              </a:rPr>
              <a:t>Long duration crop-    with crop season longer than 1 year</a:t>
            </a:r>
          </a:p>
          <a:p>
            <a:r>
              <a:rPr lang="en-US" b="0" dirty="0">
                <a:solidFill>
                  <a:srgbClr val="002060"/>
                </a:solidFill>
              </a:rPr>
              <a:t>Short duration crop-    with crop season less than 1 year</a:t>
            </a:r>
          </a:p>
          <a:p>
            <a:r>
              <a:rPr lang="en-US" b="0" dirty="0">
                <a:solidFill>
                  <a:srgbClr val="002060"/>
                </a:solidFill>
              </a:rPr>
              <a:t> </a:t>
            </a:r>
          </a:p>
          <a:p>
            <a:pPr lvl="0"/>
            <a:r>
              <a:rPr lang="en-US" u="sng" dirty="0">
                <a:solidFill>
                  <a:srgbClr val="002060"/>
                </a:solidFill>
              </a:rPr>
              <a:t>Crop season</a:t>
            </a:r>
            <a:endParaRPr lang="en-US" dirty="0">
              <a:solidFill>
                <a:srgbClr val="002060"/>
              </a:solidFill>
            </a:endParaRPr>
          </a:p>
          <a:p>
            <a:endParaRPr lang="en-US" b="0" dirty="0">
              <a:solidFill>
                <a:srgbClr val="002060"/>
              </a:solidFill>
            </a:endParaRPr>
          </a:p>
          <a:p>
            <a:r>
              <a:rPr lang="en-US" b="0" dirty="0">
                <a:solidFill>
                  <a:srgbClr val="002060"/>
                </a:solidFill>
              </a:rPr>
              <a:t>As decided by state level banker’s committee- refer notification of SBLC</a:t>
            </a:r>
          </a:p>
          <a:p>
            <a:r>
              <a:rPr lang="en-US" b="0" dirty="0">
                <a:solidFill>
                  <a:srgbClr val="002060"/>
                </a:solidFill>
              </a:rPr>
              <a:t> </a:t>
            </a:r>
          </a:p>
          <a:p>
            <a:pPr lvl="0"/>
            <a:r>
              <a:rPr lang="en-US" b="0" dirty="0">
                <a:solidFill>
                  <a:srgbClr val="002060"/>
                </a:solidFill>
              </a:rPr>
              <a:t>Repayment period as fixed by bank- Refer sanction letter </a:t>
            </a:r>
          </a:p>
          <a:p>
            <a:endParaRPr lang="en-US" b="0" dirty="0">
              <a:solidFill>
                <a:srgbClr val="002060"/>
              </a:solidFill>
            </a:endParaRP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752600"/>
            <a:ext cx="5791200" cy="990600"/>
          </a:xfrm>
        </p:spPr>
        <p:txBody>
          <a:bodyPr/>
          <a:lstStyle/>
          <a:p>
            <a:endParaRPr lang="en-US" dirty="0"/>
          </a:p>
        </p:txBody>
      </p:sp>
      <p:sp>
        <p:nvSpPr>
          <p:cNvPr id="3" name="Content Placeholder 2"/>
          <p:cNvSpPr>
            <a:spLocks noGrp="1"/>
          </p:cNvSpPr>
          <p:nvPr>
            <p:ph idx="1"/>
          </p:nvPr>
        </p:nvSpPr>
        <p:spPr>
          <a:xfrm>
            <a:off x="304800" y="533400"/>
            <a:ext cx="7772400" cy="5592763"/>
          </a:xfrm>
        </p:spPr>
        <p:txBody>
          <a:bodyPr/>
          <a:lstStyle/>
          <a:p>
            <a:r>
              <a:rPr lang="en-US" u="sng" dirty="0">
                <a:solidFill>
                  <a:schemeClr val="tx2"/>
                </a:solidFill>
              </a:rPr>
              <a:t>Sub Standard Advances- Agriculture Loans</a:t>
            </a:r>
          </a:p>
          <a:p>
            <a:endParaRPr lang="en-US" b="0" dirty="0"/>
          </a:p>
          <a:p>
            <a:pPr marL="342900" indent="-342900" algn="just">
              <a:buFont typeface="Arial" panose="020B0604020202020204" pitchFamily="34" charset="0"/>
              <a:buChar char="•"/>
            </a:pPr>
            <a:r>
              <a:rPr lang="en-US" b="0" u="sng" dirty="0">
                <a:solidFill>
                  <a:srgbClr val="002060"/>
                </a:solidFill>
              </a:rPr>
              <a:t>Short Duration Crops </a:t>
            </a:r>
            <a:r>
              <a:rPr lang="en-US" b="0" dirty="0">
                <a:solidFill>
                  <a:srgbClr val="002060"/>
                </a:solidFill>
              </a:rPr>
              <a:t>: If principal or interest remains overdue for 2 crop seasons</a:t>
            </a:r>
          </a:p>
          <a:p>
            <a:pPr marL="342900" indent="-342900" algn="just">
              <a:buFont typeface="Arial" panose="020B0604020202020204" pitchFamily="34" charset="0"/>
              <a:buChar char="•"/>
            </a:pPr>
            <a:r>
              <a:rPr lang="en-US" b="0" u="sng" dirty="0">
                <a:solidFill>
                  <a:srgbClr val="002060"/>
                </a:solidFill>
              </a:rPr>
              <a:t>Long Duration Crops</a:t>
            </a:r>
            <a:r>
              <a:rPr lang="en-US" b="0" dirty="0">
                <a:solidFill>
                  <a:srgbClr val="002060"/>
                </a:solidFill>
              </a:rPr>
              <a:t> : If principal or interest remains overdue for 1 crop season.</a:t>
            </a:r>
          </a:p>
          <a:p>
            <a:endParaRPr lang="en-US" b="0" dirty="0">
              <a:solidFill>
                <a:srgbClr val="002060"/>
              </a:solidFill>
            </a:endParaRPr>
          </a:p>
          <a:p>
            <a:r>
              <a:rPr lang="en-US" b="0" dirty="0">
                <a:solidFill>
                  <a:srgbClr val="002060"/>
                </a:solidFill>
              </a:rPr>
              <a:t>The crop season is decided by the State Level Bankers’ Committee in each state</a:t>
            </a:r>
            <a:r>
              <a:rPr lang="en-US" sz="1700" b="0" dirty="0">
                <a:solidFill>
                  <a:srgbClr val="002060"/>
                </a:solidFill>
              </a:rPr>
              <a:t>.</a:t>
            </a:r>
          </a:p>
        </p:txBody>
      </p:sp>
      <p:sp>
        <p:nvSpPr>
          <p:cNvPr id="5" name="Slide Number Placeholder 4"/>
          <p:cNvSpPr>
            <a:spLocks noGrp="1"/>
          </p:cNvSpPr>
          <p:nvPr>
            <p:ph type="sldNum" sz="quarter" idx="12"/>
          </p:nvPr>
        </p:nvSpPr>
        <p:spPr/>
        <p:txBody>
          <a:bodyPr/>
          <a:lstStyle/>
          <a:p>
            <a:fld id="{B6F15528-21DE-4FAA-801E-634DDDAF4B2B}" type="slidenum">
              <a:rPr lang="en-US" smtClean="0"/>
              <a:pPr/>
              <a:t>36</a:t>
            </a:fld>
            <a:endParaRPr lang="en-US"/>
          </a:p>
        </p:txBody>
      </p:sp>
      <p:pic>
        <p:nvPicPr>
          <p:cNvPr id="1026" name="Picture 2" descr="C:\Users\kvyas101\AppData\Local\Microsoft\Windows\Temporary Internet Files\Content.IE5\24NBRZUT\agricol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848100"/>
            <a:ext cx="3505200" cy="2209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655637"/>
            <a:ext cx="7848600" cy="5592763"/>
          </a:xfrm>
        </p:spPr>
        <p:txBody>
          <a:bodyPr/>
          <a:lstStyle/>
          <a:p>
            <a:r>
              <a:rPr lang="en-US" dirty="0"/>
              <a:t>               </a:t>
            </a:r>
            <a:r>
              <a:rPr lang="en-US" u="sng" dirty="0">
                <a:solidFill>
                  <a:schemeClr val="tx2"/>
                </a:solidFill>
              </a:rPr>
              <a:t>AN EXAMPLE FOR SINGLE CROP LOAN</a:t>
            </a:r>
          </a:p>
          <a:p>
            <a:endParaRPr lang="en-US" dirty="0"/>
          </a:p>
          <a:p>
            <a:endParaRPr lang="en-US" dirty="0"/>
          </a:p>
          <a:p>
            <a:endParaRPr lang="en-US" dirty="0"/>
          </a:p>
          <a:p>
            <a:endParaRPr lang="en-US" dirty="0"/>
          </a:p>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graphicFrame>
        <p:nvGraphicFramePr>
          <p:cNvPr id="5" name="Table 4"/>
          <p:cNvGraphicFramePr>
            <a:graphicFrameLocks noGrp="1"/>
          </p:cNvGraphicFramePr>
          <p:nvPr/>
        </p:nvGraphicFramePr>
        <p:xfrm>
          <a:off x="838200" y="1600200"/>
          <a:ext cx="6096000" cy="3032760"/>
        </p:xfrm>
        <a:graphic>
          <a:graphicData uri="http://schemas.openxmlformats.org/drawingml/2006/table">
            <a:tbl>
              <a:tblPr firstRow="1" bandRow="1">
                <a:tableStyleId>{7DF18680-E054-41AD-8BC1-D1AEF772440D}</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en-US" dirty="0"/>
                        <a:t>Type of Crop</a:t>
                      </a:r>
                    </a:p>
                  </a:txBody>
                  <a:tcPr/>
                </a:tc>
                <a:tc>
                  <a:txBody>
                    <a:bodyPr/>
                    <a:lstStyle/>
                    <a:p>
                      <a:r>
                        <a:rPr lang="en-US" dirty="0"/>
                        <a:t>Short duration crop</a:t>
                      </a:r>
                    </a:p>
                  </a:txBody>
                  <a:tcPr/>
                </a:tc>
                <a:extLst>
                  <a:ext uri="{0D108BD9-81ED-4DB2-BD59-A6C34878D82A}">
                    <a16:rowId xmlns:a16="http://schemas.microsoft.com/office/drawing/2014/main" val="10000"/>
                  </a:ext>
                </a:extLst>
              </a:tr>
              <a:tr h="370840">
                <a:tc>
                  <a:txBody>
                    <a:bodyPr/>
                    <a:lstStyle/>
                    <a:p>
                      <a:r>
                        <a:rPr lang="en-US" dirty="0">
                          <a:solidFill>
                            <a:srgbClr val="002060"/>
                          </a:solidFill>
                        </a:rPr>
                        <a:t>Date of release of loan</a:t>
                      </a:r>
                    </a:p>
                  </a:txBody>
                  <a:tcPr/>
                </a:tc>
                <a:tc>
                  <a:txBody>
                    <a:bodyPr/>
                    <a:lstStyle/>
                    <a:p>
                      <a:r>
                        <a:rPr lang="en-US" dirty="0">
                          <a:solidFill>
                            <a:srgbClr val="002060"/>
                          </a:solidFill>
                        </a:rPr>
                        <a:t>1/5/2020</a:t>
                      </a:r>
                    </a:p>
                  </a:txBody>
                  <a:tcPr/>
                </a:tc>
                <a:extLst>
                  <a:ext uri="{0D108BD9-81ED-4DB2-BD59-A6C34878D82A}">
                    <a16:rowId xmlns:a16="http://schemas.microsoft.com/office/drawing/2014/main" val="10001"/>
                  </a:ext>
                </a:extLst>
              </a:tr>
              <a:tr h="370840">
                <a:tc>
                  <a:txBody>
                    <a:bodyPr/>
                    <a:lstStyle/>
                    <a:p>
                      <a:r>
                        <a:rPr lang="en-US" dirty="0">
                          <a:solidFill>
                            <a:srgbClr val="002060"/>
                          </a:solidFill>
                        </a:rPr>
                        <a:t>Due date of repayment</a:t>
                      </a:r>
                    </a:p>
                  </a:txBody>
                  <a:tcPr/>
                </a:tc>
                <a:tc>
                  <a:txBody>
                    <a:bodyPr/>
                    <a:lstStyle/>
                    <a:p>
                      <a:r>
                        <a:rPr lang="en-US" dirty="0">
                          <a:solidFill>
                            <a:srgbClr val="002060"/>
                          </a:solidFill>
                        </a:rPr>
                        <a:t>30/9/2020</a:t>
                      </a:r>
                    </a:p>
                  </a:txBody>
                  <a:tcPr/>
                </a:tc>
                <a:extLst>
                  <a:ext uri="{0D108BD9-81ED-4DB2-BD59-A6C34878D82A}">
                    <a16:rowId xmlns:a16="http://schemas.microsoft.com/office/drawing/2014/main" val="10002"/>
                  </a:ext>
                </a:extLst>
              </a:tr>
              <a:tr h="370840">
                <a:tc>
                  <a:txBody>
                    <a:bodyPr/>
                    <a:lstStyle/>
                    <a:p>
                      <a:r>
                        <a:rPr lang="en-US" dirty="0">
                          <a:solidFill>
                            <a:srgbClr val="002060"/>
                          </a:solidFill>
                        </a:rPr>
                        <a:t>Account</a:t>
                      </a:r>
                      <a:r>
                        <a:rPr lang="en-US" baseline="0" dirty="0">
                          <a:solidFill>
                            <a:srgbClr val="002060"/>
                          </a:solidFill>
                        </a:rPr>
                        <a:t> not repaid and became overdue on</a:t>
                      </a:r>
                      <a:endParaRPr lang="en-US" dirty="0">
                        <a:solidFill>
                          <a:srgbClr val="002060"/>
                        </a:solidFill>
                      </a:endParaRPr>
                    </a:p>
                  </a:txBody>
                  <a:tcPr/>
                </a:tc>
                <a:tc>
                  <a:txBody>
                    <a:bodyPr/>
                    <a:lstStyle/>
                    <a:p>
                      <a:r>
                        <a:rPr lang="en-US" dirty="0">
                          <a:solidFill>
                            <a:srgbClr val="002060"/>
                          </a:solidFill>
                        </a:rPr>
                        <a:t>30/9/2020</a:t>
                      </a:r>
                    </a:p>
                  </a:txBody>
                  <a:tcPr/>
                </a:tc>
                <a:extLst>
                  <a:ext uri="{0D108BD9-81ED-4DB2-BD59-A6C34878D82A}">
                    <a16:rowId xmlns:a16="http://schemas.microsoft.com/office/drawing/2014/main" val="10003"/>
                  </a:ext>
                </a:extLst>
              </a:tr>
              <a:tr h="370840">
                <a:tc>
                  <a:txBody>
                    <a:bodyPr/>
                    <a:lstStyle/>
                    <a:p>
                      <a:r>
                        <a:rPr lang="en-US" dirty="0">
                          <a:solidFill>
                            <a:srgbClr val="002060"/>
                          </a:solidFill>
                        </a:rPr>
                        <a:t>Two crop seasons after</a:t>
                      </a:r>
                      <a:r>
                        <a:rPr lang="en-US" baseline="0" dirty="0">
                          <a:solidFill>
                            <a:srgbClr val="002060"/>
                          </a:solidFill>
                        </a:rPr>
                        <a:t> due date</a:t>
                      </a:r>
                      <a:endParaRPr lang="en-US" dirty="0">
                        <a:solidFill>
                          <a:srgbClr val="002060"/>
                        </a:solidFill>
                      </a:endParaRPr>
                    </a:p>
                  </a:txBody>
                  <a:tcPr/>
                </a:tc>
                <a:tc>
                  <a:txBody>
                    <a:bodyPr/>
                    <a:lstStyle/>
                    <a:p>
                      <a:pPr marL="342900" indent="-342900">
                        <a:buNone/>
                      </a:pPr>
                      <a:r>
                        <a:rPr lang="en-US" dirty="0">
                          <a:solidFill>
                            <a:srgbClr val="002060"/>
                          </a:solidFill>
                        </a:rPr>
                        <a:t>First on         31/3/2021</a:t>
                      </a:r>
                    </a:p>
                    <a:p>
                      <a:pPr marL="342900" indent="-342900">
                        <a:buNone/>
                      </a:pPr>
                      <a:r>
                        <a:rPr lang="en-US" dirty="0">
                          <a:solidFill>
                            <a:srgbClr val="002060"/>
                          </a:solidFill>
                        </a:rPr>
                        <a:t>Second on    30/9/2021</a:t>
                      </a:r>
                    </a:p>
                  </a:txBody>
                  <a:tcPr/>
                </a:tc>
                <a:extLst>
                  <a:ext uri="{0D108BD9-81ED-4DB2-BD59-A6C34878D82A}">
                    <a16:rowId xmlns:a16="http://schemas.microsoft.com/office/drawing/2014/main" val="10004"/>
                  </a:ext>
                </a:extLst>
              </a:tr>
              <a:tr h="370840">
                <a:tc>
                  <a:txBody>
                    <a:bodyPr/>
                    <a:lstStyle/>
                    <a:p>
                      <a:r>
                        <a:rPr lang="en-US" dirty="0">
                          <a:solidFill>
                            <a:srgbClr val="002060"/>
                          </a:solidFill>
                        </a:rPr>
                        <a:t>If account is still unpaid it will  </a:t>
                      </a:r>
                      <a:r>
                        <a:rPr lang="en-US" baseline="0" dirty="0">
                          <a:solidFill>
                            <a:srgbClr val="002060"/>
                          </a:solidFill>
                        </a:rPr>
                        <a:t>NPA on </a:t>
                      </a:r>
                      <a:endParaRPr lang="en-US" dirty="0">
                        <a:solidFill>
                          <a:srgbClr val="002060"/>
                        </a:solidFill>
                      </a:endParaRPr>
                    </a:p>
                  </a:txBody>
                  <a:tcPr/>
                </a:tc>
                <a:tc>
                  <a:txBody>
                    <a:bodyPr/>
                    <a:lstStyle/>
                    <a:p>
                      <a:pPr marL="342900" indent="-342900">
                        <a:buNone/>
                      </a:pPr>
                      <a:r>
                        <a:rPr lang="en-US" dirty="0">
                          <a:solidFill>
                            <a:srgbClr val="002060"/>
                          </a:solidFill>
                        </a:rPr>
                        <a:t>30/9/2021</a:t>
                      </a:r>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7620000" cy="5897563"/>
          </a:xfrm>
        </p:spPr>
        <p:txBody>
          <a:bodyPr>
            <a:normAutofit lnSpcReduction="10000"/>
          </a:bodyPr>
          <a:lstStyle/>
          <a:p>
            <a:pPr algn="just"/>
            <a:r>
              <a:rPr lang="en-US" u="sng" dirty="0">
                <a:solidFill>
                  <a:schemeClr val="tx2"/>
                </a:solidFill>
              </a:rPr>
              <a:t>Accounts </a:t>
            </a:r>
            <a:r>
              <a:rPr lang="en-US" u="sng" dirty="0" err="1">
                <a:solidFill>
                  <a:schemeClr val="tx2"/>
                </a:solidFill>
              </a:rPr>
              <a:t>regularised</a:t>
            </a:r>
            <a:r>
              <a:rPr lang="en-US" u="sng" dirty="0">
                <a:solidFill>
                  <a:schemeClr val="tx2"/>
                </a:solidFill>
              </a:rPr>
              <a:t> near about the balance sheet date</a:t>
            </a:r>
          </a:p>
          <a:p>
            <a:pPr algn="just"/>
            <a:endParaRPr lang="en-US" dirty="0">
              <a:solidFill>
                <a:schemeClr val="accent3">
                  <a:lumMod val="75000"/>
                </a:schemeClr>
              </a:solidFill>
            </a:endParaRPr>
          </a:p>
          <a:p>
            <a:pPr algn="just"/>
            <a:r>
              <a:rPr lang="en-US" b="0" dirty="0">
                <a:solidFill>
                  <a:schemeClr val="accent3">
                    <a:lumMod val="75000"/>
                  </a:schemeClr>
                </a:solidFill>
              </a:rPr>
              <a:t> </a:t>
            </a:r>
            <a:r>
              <a:rPr lang="en-US" b="0" dirty="0">
                <a:solidFill>
                  <a:srgbClr val="002060"/>
                </a:solidFill>
              </a:rPr>
              <a:t>RBI Circular No DBR.No.BP.BC.2/21.04.048/2015-16 </a:t>
            </a:r>
          </a:p>
          <a:p>
            <a:pPr algn="just"/>
            <a:r>
              <a:rPr lang="en-US" b="0" dirty="0">
                <a:solidFill>
                  <a:srgbClr val="002060"/>
                </a:solidFill>
              </a:rPr>
              <a:t>Dated July 1, 2015 </a:t>
            </a:r>
          </a:p>
          <a:p>
            <a:pPr algn="just"/>
            <a:endParaRPr lang="en-US" b="0" u="sng" dirty="0">
              <a:solidFill>
                <a:srgbClr val="002060"/>
              </a:solidFill>
            </a:endParaRPr>
          </a:p>
          <a:p>
            <a:pPr algn="just"/>
            <a:r>
              <a:rPr lang="en-US" b="0" u="sng" dirty="0">
                <a:solidFill>
                  <a:srgbClr val="002060"/>
                </a:solidFill>
              </a:rPr>
              <a:t>Para 4.2.6</a:t>
            </a:r>
          </a:p>
          <a:p>
            <a:pPr algn="just"/>
            <a:endParaRPr lang="en-US" b="0" dirty="0">
              <a:solidFill>
                <a:srgbClr val="002060"/>
              </a:solidFill>
            </a:endParaRPr>
          </a:p>
          <a:p>
            <a:pPr algn="just"/>
            <a:r>
              <a:rPr lang="en-US" b="0" dirty="0">
                <a:solidFill>
                  <a:srgbClr val="002060"/>
                </a:solidFill>
              </a:rPr>
              <a:t>The asset classification of </a:t>
            </a:r>
            <a:r>
              <a:rPr lang="en-US" b="0" dirty="0" err="1">
                <a:solidFill>
                  <a:srgbClr val="002060"/>
                </a:solidFill>
              </a:rPr>
              <a:t>borrowal</a:t>
            </a:r>
            <a:r>
              <a:rPr lang="en-US" b="0" dirty="0">
                <a:solidFill>
                  <a:srgbClr val="002060"/>
                </a:solidFill>
              </a:rPr>
              <a:t> accounts where a solitary or a few credits are recorded before the balance sheet date should be handled with care and without scope for subjectivity. Where the account indicates inherent weakness on the basis of the data available, the account should be deemed as a NPA. In other genuine cases, the banks must furnish satisfactory evidence to the Statutory Auditors/Inspecting Officers about the manner of </a:t>
            </a:r>
            <a:r>
              <a:rPr lang="en-US" b="0" dirty="0" err="1">
                <a:solidFill>
                  <a:srgbClr val="002060"/>
                </a:solidFill>
              </a:rPr>
              <a:t>regularisation</a:t>
            </a:r>
            <a:r>
              <a:rPr lang="en-US" b="0" dirty="0">
                <a:solidFill>
                  <a:srgbClr val="002060"/>
                </a:solidFill>
              </a:rPr>
              <a:t> of the account to eliminate doubts on their performing status</a:t>
            </a:r>
            <a:r>
              <a:rPr lang="en-US" sz="1800" b="0" dirty="0">
                <a:solidFill>
                  <a:srgbClr val="002060"/>
                </a:solidFill>
              </a:rPr>
              <a:t>.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7620000" cy="5897563"/>
          </a:xfrm>
        </p:spPr>
        <p:txBody>
          <a:bodyPr>
            <a:normAutofit fontScale="47500" lnSpcReduction="20000"/>
          </a:bodyPr>
          <a:lstStyle/>
          <a:p>
            <a:r>
              <a:rPr lang="en-US" dirty="0">
                <a:solidFill>
                  <a:schemeClr val="tx2"/>
                </a:solidFill>
              </a:rPr>
              <a:t>                                     </a:t>
            </a:r>
            <a:r>
              <a:rPr lang="en-US" sz="3800" dirty="0">
                <a:solidFill>
                  <a:schemeClr val="tx2"/>
                </a:solidFill>
              </a:rPr>
              <a:t>    </a:t>
            </a:r>
            <a:r>
              <a:rPr lang="en-US" sz="3800" u="sng" dirty="0">
                <a:solidFill>
                  <a:schemeClr val="tx2"/>
                </a:solidFill>
              </a:rPr>
              <a:t>PROVISIONING</a:t>
            </a:r>
            <a:endParaRPr lang="en-US" sz="3800" dirty="0">
              <a:solidFill>
                <a:schemeClr val="tx2"/>
              </a:solidFill>
            </a:endParaRPr>
          </a:p>
          <a:p>
            <a:endParaRPr lang="en-US" sz="2500" dirty="0">
              <a:solidFill>
                <a:schemeClr val="accent3">
                  <a:lumMod val="75000"/>
                </a:schemeClr>
              </a:solidFill>
            </a:endParaRPr>
          </a:p>
          <a:p>
            <a:r>
              <a:rPr lang="en-US" sz="2500" u="sng" dirty="0">
                <a:solidFill>
                  <a:schemeClr val="tx2"/>
                </a:solidFill>
              </a:rPr>
              <a:t>STANDARD</a:t>
            </a:r>
          </a:p>
          <a:p>
            <a:r>
              <a:rPr lang="en-US" sz="2500" dirty="0">
                <a:solidFill>
                  <a:srgbClr val="002060"/>
                </a:solidFill>
              </a:rPr>
              <a:t>GENERAL                                                                   0.40%</a:t>
            </a:r>
          </a:p>
          <a:p>
            <a:r>
              <a:rPr lang="en-US" sz="2500" dirty="0">
                <a:solidFill>
                  <a:srgbClr val="002060"/>
                </a:solidFill>
              </a:rPr>
              <a:t>AGRICULTURE &amp; MSME		                    0.25%</a:t>
            </a:r>
          </a:p>
          <a:p>
            <a:r>
              <a:rPr lang="en-US" sz="2500" dirty="0">
                <a:solidFill>
                  <a:srgbClr val="002060"/>
                </a:solidFill>
              </a:rPr>
              <a:t>REAL ESTATE	                                           0.75%</a:t>
            </a:r>
          </a:p>
          <a:p>
            <a:r>
              <a:rPr lang="en-US" sz="2500" dirty="0">
                <a:solidFill>
                  <a:schemeClr val="accent3">
                    <a:lumMod val="75000"/>
                  </a:schemeClr>
                </a:solidFill>
              </a:rPr>
              <a:t> </a:t>
            </a:r>
          </a:p>
          <a:p>
            <a:r>
              <a:rPr lang="en-US" sz="2500" u="sng" dirty="0">
                <a:solidFill>
                  <a:schemeClr val="tx2"/>
                </a:solidFill>
              </a:rPr>
              <a:t>SUBSTANDARD</a:t>
            </a:r>
            <a:endParaRPr lang="en-US" sz="2500" dirty="0">
              <a:solidFill>
                <a:schemeClr val="tx2"/>
              </a:solidFill>
            </a:endParaRPr>
          </a:p>
          <a:p>
            <a:r>
              <a:rPr lang="en-US" sz="2500" dirty="0">
                <a:solidFill>
                  <a:srgbClr val="002060"/>
                </a:solidFill>
              </a:rPr>
              <a:t>SECURED PORTION		                      15%</a:t>
            </a:r>
          </a:p>
          <a:p>
            <a:r>
              <a:rPr lang="en-US" sz="2500" dirty="0">
                <a:solidFill>
                  <a:srgbClr val="002060"/>
                </a:solidFill>
              </a:rPr>
              <a:t>UNSECURED			  25%</a:t>
            </a:r>
          </a:p>
          <a:p>
            <a:r>
              <a:rPr lang="en-US" sz="2500" dirty="0">
                <a:solidFill>
                  <a:schemeClr val="accent3">
                    <a:lumMod val="75000"/>
                  </a:schemeClr>
                </a:solidFill>
              </a:rPr>
              <a:t> </a:t>
            </a:r>
          </a:p>
          <a:p>
            <a:r>
              <a:rPr lang="en-US" sz="2500" u="sng" dirty="0">
                <a:solidFill>
                  <a:schemeClr val="tx2"/>
                </a:solidFill>
              </a:rPr>
              <a:t>DOUBTFUL</a:t>
            </a:r>
            <a:endParaRPr lang="en-US" sz="2500" dirty="0">
              <a:solidFill>
                <a:schemeClr val="tx2"/>
              </a:solidFill>
            </a:endParaRPr>
          </a:p>
          <a:p>
            <a:endParaRPr lang="en-US" sz="2500" dirty="0">
              <a:solidFill>
                <a:schemeClr val="accent3">
                  <a:lumMod val="75000"/>
                </a:schemeClr>
              </a:solidFill>
            </a:endParaRPr>
          </a:p>
          <a:p>
            <a:r>
              <a:rPr lang="en-US" sz="2500" dirty="0">
                <a:solidFill>
                  <a:srgbClr val="002060"/>
                </a:solidFill>
              </a:rPr>
              <a:t>D-1 (UPTO 1 YEAR)		                       25%</a:t>
            </a:r>
          </a:p>
          <a:p>
            <a:r>
              <a:rPr lang="en-US" sz="2500" dirty="0">
                <a:solidFill>
                  <a:srgbClr val="002060"/>
                </a:solidFill>
              </a:rPr>
              <a:t>D-2 (1 TO 3 YEARS)		                       40%</a:t>
            </a:r>
          </a:p>
          <a:p>
            <a:r>
              <a:rPr lang="en-US" sz="2500" dirty="0">
                <a:solidFill>
                  <a:srgbClr val="002060"/>
                </a:solidFill>
              </a:rPr>
              <a:t>D-3  (OVER 3 YEARS)		                     100%</a:t>
            </a:r>
          </a:p>
          <a:p>
            <a:r>
              <a:rPr lang="en-US" sz="2500" dirty="0">
                <a:solidFill>
                  <a:srgbClr val="002060"/>
                </a:solidFill>
              </a:rPr>
              <a:t> </a:t>
            </a:r>
          </a:p>
          <a:p>
            <a:r>
              <a:rPr lang="en-US" sz="2500" dirty="0">
                <a:solidFill>
                  <a:srgbClr val="002060"/>
                </a:solidFill>
              </a:rPr>
              <a:t>UNSECURED PORTION		                     100%</a:t>
            </a:r>
          </a:p>
          <a:p>
            <a:r>
              <a:rPr lang="en-US" sz="2500" dirty="0">
                <a:solidFill>
                  <a:srgbClr val="002060"/>
                </a:solidFill>
              </a:rPr>
              <a:t>FRAUD                                                                         100% </a:t>
            </a:r>
          </a:p>
          <a:p>
            <a:endParaRPr lang="en-US" sz="2500" u="sng" dirty="0">
              <a:solidFill>
                <a:srgbClr val="FF0000"/>
              </a:solidFill>
            </a:endParaRPr>
          </a:p>
          <a:p>
            <a:endParaRPr lang="en-US" dirty="0">
              <a:solidFill>
                <a:schemeClr val="accent3">
                  <a:lumMod val="75000"/>
                </a:schemeClr>
              </a:solidFill>
            </a:endParaRPr>
          </a:p>
          <a:p>
            <a:r>
              <a:rPr lang="en-US" dirty="0">
                <a:solidFill>
                  <a:schemeClr val="accent3">
                    <a:lumMod val="75000"/>
                  </a:schemeClr>
                </a:solidFill>
              </a:rPr>
              <a:t> </a:t>
            </a:r>
          </a:p>
        </p:txBody>
      </p:sp>
      <p:sp>
        <p:nvSpPr>
          <p:cNvPr id="5" name="Slide Number Placeholder 4"/>
          <p:cNvSpPr>
            <a:spLocks noGrp="1"/>
          </p:cNvSpPr>
          <p:nvPr>
            <p:ph type="sldNum" sz="quarter" idx="12"/>
          </p:nvPr>
        </p:nvSpPr>
        <p:spPr/>
        <p:txBody>
          <a:bodyPr/>
          <a:lstStyle/>
          <a:p>
            <a:fld id="{B6F15528-21DE-4FAA-801E-634DDDAF4B2B}" type="slidenum">
              <a:rPr lang="en-US" smtClean="0"/>
              <a:pPr/>
              <a:t>39</a:t>
            </a:fld>
            <a:endParaRPr lang="en-US"/>
          </a:p>
        </p:txBody>
      </p:sp>
      <p:sp>
        <p:nvSpPr>
          <p:cNvPr id="7" name="Footer Placeholder 3"/>
          <p:cNvSpPr>
            <a:spLocks noGrp="1"/>
          </p:cNvSpPr>
          <p:nvPr>
            <p:ph type="ftr" sz="quarter" idx="11"/>
          </p:nvPr>
        </p:nvSpPr>
        <p:spPr>
          <a:xfrm>
            <a:off x="457200" y="6477000"/>
            <a:ext cx="8001000" cy="233046"/>
          </a:xfrm>
        </p:spPr>
        <p:txBody>
          <a:bodyPr/>
          <a:lstStyle/>
          <a:p>
            <a:r>
              <a:rPr lang="en-IN" b="1" dirty="0">
                <a:solidFill>
                  <a:srgbClr val="FF0000"/>
                </a:solidFill>
              </a:rPr>
              <a:t> </a:t>
            </a:r>
            <a:endParaRPr lang="en-US"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1219518"/>
          </a:xfrm>
        </p:spPr>
        <p:txBody>
          <a:bodyPr>
            <a:normAutofit/>
          </a:bodyPr>
          <a:lstStyle/>
          <a:p>
            <a:r>
              <a:rPr lang="en-US" sz="3200" dirty="0"/>
              <a:t>SOURCE OF USEFUL SYSTEM GENERATED REPORTS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03767422"/>
              </p:ext>
            </p:extLst>
          </p:nvPr>
        </p:nvGraphicFramePr>
        <p:xfrm>
          <a:off x="457200" y="1524000"/>
          <a:ext cx="7620000" cy="3876040"/>
        </p:xfrm>
        <a:graphic>
          <a:graphicData uri="http://schemas.openxmlformats.org/drawingml/2006/table">
            <a:tbl>
              <a:tblPr firstRow="1" bandRow="1">
                <a:tableStyleId>{7DF18680-E054-41AD-8BC1-D1AEF772440D}</a:tableStyleId>
              </a:tblPr>
              <a:tblGrid>
                <a:gridCol w="38100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70840">
                <a:tc>
                  <a:txBody>
                    <a:bodyPr/>
                    <a:lstStyle/>
                    <a:p>
                      <a:r>
                        <a:rPr lang="en-US" b="0" dirty="0">
                          <a:solidFill>
                            <a:srgbClr val="002060"/>
                          </a:solidFill>
                        </a:rPr>
                        <a:t>BANK</a:t>
                      </a:r>
                    </a:p>
                  </a:txBody>
                  <a:tcPr/>
                </a:tc>
                <a:tc>
                  <a:txBody>
                    <a:bodyPr/>
                    <a:lstStyle/>
                    <a:p>
                      <a:r>
                        <a:rPr lang="en-US" b="0" dirty="0">
                          <a:solidFill>
                            <a:srgbClr val="002060"/>
                          </a:solidFill>
                        </a:rPr>
                        <a:t>SOURCE OF REPORTS</a:t>
                      </a:r>
                    </a:p>
                  </a:txBody>
                  <a:tcPr/>
                </a:tc>
                <a:extLst>
                  <a:ext uri="{0D108BD9-81ED-4DB2-BD59-A6C34878D82A}">
                    <a16:rowId xmlns:a16="http://schemas.microsoft.com/office/drawing/2014/main" val="10000"/>
                  </a:ext>
                </a:extLst>
              </a:tr>
              <a:tr h="370840">
                <a:tc>
                  <a:txBody>
                    <a:bodyPr/>
                    <a:lstStyle/>
                    <a:p>
                      <a:r>
                        <a:rPr lang="en-US" b="0" dirty="0">
                          <a:solidFill>
                            <a:srgbClr val="002060"/>
                          </a:solidFill>
                        </a:rPr>
                        <a:t>Indian Bank, Central</a:t>
                      </a:r>
                      <a:r>
                        <a:rPr lang="en-US" b="0" baseline="0" dirty="0">
                          <a:solidFill>
                            <a:srgbClr val="002060"/>
                          </a:solidFill>
                        </a:rPr>
                        <a:t> Bank of India, Bank of Maharashtra</a:t>
                      </a:r>
                      <a:endParaRPr lang="en-US" b="0" dirty="0">
                        <a:solidFill>
                          <a:srgbClr val="002060"/>
                        </a:solidFill>
                      </a:endParaRPr>
                    </a:p>
                  </a:txBody>
                  <a:tcPr/>
                </a:tc>
                <a:tc>
                  <a:txBody>
                    <a:bodyPr/>
                    <a:lstStyle/>
                    <a:p>
                      <a:r>
                        <a:rPr lang="en-US" b="0" dirty="0">
                          <a:solidFill>
                            <a:srgbClr val="002060"/>
                          </a:solidFill>
                        </a:rPr>
                        <a:t>Short cut to reports</a:t>
                      </a:r>
                    </a:p>
                  </a:txBody>
                  <a:tcPr/>
                </a:tc>
                <a:extLst>
                  <a:ext uri="{0D108BD9-81ED-4DB2-BD59-A6C34878D82A}">
                    <a16:rowId xmlns:a16="http://schemas.microsoft.com/office/drawing/2014/main" val="10001"/>
                  </a:ext>
                </a:extLst>
              </a:tr>
              <a:tr h="370840">
                <a:tc>
                  <a:txBody>
                    <a:bodyPr/>
                    <a:lstStyle/>
                    <a:p>
                      <a:r>
                        <a:rPr lang="en-US" b="0" dirty="0">
                          <a:solidFill>
                            <a:srgbClr val="002060"/>
                          </a:solidFill>
                        </a:rPr>
                        <a:t>Bank of India</a:t>
                      </a:r>
                    </a:p>
                  </a:txBody>
                  <a:tcPr/>
                </a:tc>
                <a:tc>
                  <a:txBody>
                    <a:bodyPr/>
                    <a:lstStyle/>
                    <a:p>
                      <a:r>
                        <a:rPr lang="en-US" b="0" dirty="0">
                          <a:solidFill>
                            <a:srgbClr val="002060"/>
                          </a:solidFill>
                        </a:rPr>
                        <a:t>MISRPT</a:t>
                      </a:r>
                    </a:p>
                  </a:txBody>
                  <a:tcPr/>
                </a:tc>
                <a:extLst>
                  <a:ext uri="{0D108BD9-81ED-4DB2-BD59-A6C34878D82A}">
                    <a16:rowId xmlns:a16="http://schemas.microsoft.com/office/drawing/2014/main" val="10002"/>
                  </a:ext>
                </a:extLst>
              </a:tr>
              <a:tr h="370840">
                <a:tc>
                  <a:txBody>
                    <a:bodyPr/>
                    <a:lstStyle/>
                    <a:p>
                      <a:r>
                        <a:rPr lang="en-US" b="0" dirty="0">
                          <a:solidFill>
                            <a:srgbClr val="002060"/>
                          </a:solidFill>
                        </a:rPr>
                        <a:t>Bank of Baroda</a:t>
                      </a:r>
                    </a:p>
                  </a:txBody>
                  <a:tcPr/>
                </a:tc>
                <a:tc>
                  <a:txBody>
                    <a:bodyPr/>
                    <a:lstStyle/>
                    <a:p>
                      <a:r>
                        <a:rPr lang="en-US" b="0" dirty="0">
                          <a:solidFill>
                            <a:srgbClr val="002060"/>
                          </a:solidFill>
                        </a:rPr>
                        <a:t>BOBMENU</a:t>
                      </a:r>
                    </a:p>
                  </a:txBody>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002060"/>
                          </a:solidFill>
                        </a:rPr>
                        <a:t>Indian Overseas Bank</a:t>
                      </a:r>
                    </a:p>
                    <a:p>
                      <a:endParaRPr lang="en-US" b="0" dirty="0">
                        <a:solidFill>
                          <a:srgbClr val="002060"/>
                        </a:solidFill>
                      </a:endParaRPr>
                    </a:p>
                  </a:txBody>
                  <a:tcPr/>
                </a:tc>
                <a:tc>
                  <a:txBody>
                    <a:bodyPr/>
                    <a:lstStyle/>
                    <a:p>
                      <a:r>
                        <a:rPr lang="en-US" b="0" dirty="0">
                          <a:solidFill>
                            <a:srgbClr val="002060"/>
                          </a:solidFill>
                        </a:rPr>
                        <a:t>FINRPT</a:t>
                      </a:r>
                    </a:p>
                  </a:txBody>
                  <a:tcPr/>
                </a:tc>
                <a:extLst>
                  <a:ext uri="{0D108BD9-81ED-4DB2-BD59-A6C34878D82A}">
                    <a16:rowId xmlns:a16="http://schemas.microsoft.com/office/drawing/2014/main" val="10004"/>
                  </a:ext>
                </a:extLst>
              </a:tr>
              <a:tr h="370840">
                <a:tc>
                  <a:txBody>
                    <a:bodyPr/>
                    <a:lstStyle/>
                    <a:p>
                      <a:r>
                        <a:rPr lang="en-US" b="0" dirty="0">
                          <a:solidFill>
                            <a:srgbClr val="002060"/>
                          </a:solidFill>
                        </a:rPr>
                        <a:t>Punjab National Bank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002060"/>
                          </a:solidFill>
                        </a:rPr>
                        <a:t>PNBRPT</a:t>
                      </a:r>
                    </a:p>
                  </a:txBody>
                  <a:tcPr/>
                </a:tc>
                <a:extLst>
                  <a:ext uri="{0D108BD9-81ED-4DB2-BD59-A6C34878D82A}">
                    <a16:rowId xmlns:a16="http://schemas.microsoft.com/office/drawing/2014/main" val="10005"/>
                  </a:ext>
                </a:extLst>
              </a:tr>
              <a:tr h="370840">
                <a:tc>
                  <a:txBody>
                    <a:bodyPr/>
                    <a:lstStyle/>
                    <a:p>
                      <a:r>
                        <a:rPr lang="en-US" b="0" dirty="0">
                          <a:solidFill>
                            <a:srgbClr val="002060"/>
                          </a:solidFill>
                        </a:rPr>
                        <a:t>Punjab &amp; Sind Bank</a:t>
                      </a:r>
                    </a:p>
                  </a:txBody>
                  <a:tcPr/>
                </a:tc>
                <a:tc>
                  <a:txBody>
                    <a:bodyPr/>
                    <a:lstStyle/>
                    <a:p>
                      <a:r>
                        <a:rPr lang="en-US" b="0" dirty="0">
                          <a:solidFill>
                            <a:srgbClr val="002060"/>
                          </a:solidFill>
                        </a:rPr>
                        <a:t>PSBRPT</a:t>
                      </a:r>
                    </a:p>
                  </a:txBody>
                  <a:tcPr/>
                </a:tc>
                <a:extLst>
                  <a:ext uri="{0D108BD9-81ED-4DB2-BD59-A6C34878D82A}">
                    <a16:rowId xmlns:a16="http://schemas.microsoft.com/office/drawing/2014/main" val="10006"/>
                  </a:ext>
                </a:extLst>
              </a:tr>
              <a:tr h="370840">
                <a:tc>
                  <a:txBody>
                    <a:bodyPr/>
                    <a:lstStyle/>
                    <a:p>
                      <a:r>
                        <a:rPr lang="en-US" b="0" dirty="0">
                          <a:solidFill>
                            <a:srgbClr val="002060"/>
                          </a:solidFill>
                        </a:rPr>
                        <a:t>Canara Bank</a:t>
                      </a:r>
                    </a:p>
                  </a:txBody>
                  <a:tcPr/>
                </a:tc>
                <a:tc>
                  <a:txBody>
                    <a:bodyPr/>
                    <a:lstStyle/>
                    <a:p>
                      <a:r>
                        <a:rPr lang="en-US" b="0" dirty="0">
                          <a:solidFill>
                            <a:srgbClr val="002060"/>
                          </a:solidFill>
                        </a:rPr>
                        <a:t>Business Intelligence</a:t>
                      </a:r>
                    </a:p>
                  </a:txBody>
                  <a:tcPr/>
                </a:tc>
                <a:extLst>
                  <a:ext uri="{0D108BD9-81ED-4DB2-BD59-A6C34878D82A}">
                    <a16:rowId xmlns:a16="http://schemas.microsoft.com/office/drawing/2014/main" val="10007"/>
                  </a:ext>
                </a:extLst>
              </a:tr>
              <a:tr h="370840">
                <a:tc>
                  <a:txBody>
                    <a:bodyPr/>
                    <a:lstStyle/>
                    <a:p>
                      <a:endParaRPr lang="en-US" b="0" dirty="0">
                        <a:solidFill>
                          <a:srgbClr val="002060"/>
                        </a:solidFill>
                      </a:endParaRPr>
                    </a:p>
                  </a:txBody>
                  <a:tcPr/>
                </a:tc>
                <a:tc>
                  <a:txBody>
                    <a:bodyPr/>
                    <a:lstStyle/>
                    <a:p>
                      <a:endParaRPr lang="en-US" b="0" dirty="0">
                        <a:solidFill>
                          <a:srgbClr val="002060"/>
                        </a:solidFill>
                      </a:endParaRPr>
                    </a:p>
                  </a:txBody>
                  <a:tcPr/>
                </a:tc>
                <a:extLst>
                  <a:ext uri="{0D108BD9-81ED-4DB2-BD59-A6C34878D82A}">
                    <a16:rowId xmlns:a16="http://schemas.microsoft.com/office/drawing/2014/main" val="10010"/>
                  </a:ext>
                </a:extLst>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sp>
        <p:nvSpPr>
          <p:cNvPr id="7" name="Footer Placeholder 3"/>
          <p:cNvSpPr>
            <a:spLocks noGrp="1"/>
          </p:cNvSpPr>
          <p:nvPr>
            <p:ph type="ftr" sz="quarter" idx="11"/>
          </p:nvPr>
        </p:nvSpPr>
        <p:spPr>
          <a:xfrm>
            <a:off x="457200" y="6492876"/>
            <a:ext cx="8001000" cy="233046"/>
          </a:xfrm>
        </p:spPr>
        <p:txBody>
          <a:bodyPr/>
          <a:lstStyle/>
          <a:p>
            <a:endParaRPr lang="en-US" b="1" dirty="0">
              <a:solidFill>
                <a:srgbClr val="FF0000"/>
              </a:solidFill>
            </a:endParaRPr>
          </a:p>
        </p:txBody>
      </p:sp>
    </p:spTree>
    <p:extLst>
      <p:ext uri="{BB962C8B-B14F-4D97-AF65-F5344CB8AC3E}">
        <p14:creationId xmlns:p14="http://schemas.microsoft.com/office/powerpoint/2010/main" val="4256829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381000"/>
            <a:ext cx="7772400" cy="5745163"/>
          </a:xfrm>
        </p:spPr>
        <p:txBody>
          <a:bodyPr/>
          <a:lstStyle/>
          <a:p>
            <a:pPr algn="just"/>
            <a:r>
              <a:rPr lang="en-US" dirty="0">
                <a:solidFill>
                  <a:schemeClr val="tx2"/>
                </a:solidFill>
              </a:rPr>
              <a:t>UNDESIRABLE PRACTICES FOR AVOIDING SLIPPAGE TO NPA ACCOUNTS-</a:t>
            </a:r>
          </a:p>
          <a:p>
            <a:endParaRPr lang="en-US" dirty="0"/>
          </a:p>
          <a:p>
            <a:pPr marL="457200" indent="-457200" algn="just">
              <a:buAutoNum type="alphaLcParenR"/>
            </a:pPr>
            <a:r>
              <a:rPr lang="en-US" b="0" dirty="0">
                <a:solidFill>
                  <a:srgbClr val="002060"/>
                </a:solidFill>
              </a:rPr>
              <a:t>Ever greening of accounts through new loans for adjusting old  irregular loans </a:t>
            </a:r>
          </a:p>
          <a:p>
            <a:pPr marL="457200" indent="-457200" algn="just">
              <a:buAutoNum type="alphaLcParenR"/>
            </a:pPr>
            <a:r>
              <a:rPr lang="en-US" b="0" dirty="0">
                <a:solidFill>
                  <a:srgbClr val="002060"/>
                </a:solidFill>
              </a:rPr>
              <a:t>Converting non fund based limits to fund based limits</a:t>
            </a:r>
          </a:p>
          <a:p>
            <a:pPr marL="457200" indent="-457200" algn="just">
              <a:buAutoNum type="alphaLcParenR"/>
            </a:pPr>
            <a:r>
              <a:rPr lang="en-US" b="0" dirty="0">
                <a:solidFill>
                  <a:srgbClr val="002060"/>
                </a:solidFill>
              </a:rPr>
              <a:t>Manual intervention in CBS (like through MEAC command)</a:t>
            </a:r>
          </a:p>
          <a:p>
            <a:pPr marL="457200" indent="-457200" algn="just">
              <a:buAutoNum type="alphaLcParenR"/>
            </a:pPr>
            <a:r>
              <a:rPr lang="en-US" b="0" dirty="0">
                <a:solidFill>
                  <a:srgbClr val="002060"/>
                </a:solidFill>
              </a:rPr>
              <a:t>Restructuring  the accounts against the norms</a:t>
            </a:r>
          </a:p>
          <a:p>
            <a:pPr marL="457200" indent="-457200" algn="just">
              <a:buAutoNum type="alphaLcParenR"/>
            </a:pPr>
            <a:r>
              <a:rPr lang="en-US" b="0" dirty="0">
                <a:solidFill>
                  <a:srgbClr val="002060"/>
                </a:solidFill>
              </a:rPr>
              <a:t>Granting TOD  and adjusting irregular loans</a:t>
            </a:r>
          </a:p>
          <a:p>
            <a:pPr marL="457200" indent="-457200" algn="just">
              <a:buAutoNum type="alphaLcParenR"/>
            </a:pPr>
            <a:r>
              <a:rPr lang="en-US" b="0" dirty="0">
                <a:solidFill>
                  <a:srgbClr val="002060"/>
                </a:solidFill>
              </a:rPr>
              <a:t>Discounting bills/</a:t>
            </a:r>
            <a:r>
              <a:rPr lang="en-US" b="0" dirty="0" err="1">
                <a:solidFill>
                  <a:srgbClr val="002060"/>
                </a:solidFill>
              </a:rPr>
              <a:t>cheques</a:t>
            </a:r>
            <a:r>
              <a:rPr lang="en-US" b="0" dirty="0">
                <a:solidFill>
                  <a:srgbClr val="002060"/>
                </a:solidFill>
              </a:rPr>
              <a:t> not later realized</a:t>
            </a:r>
          </a:p>
          <a:p>
            <a:pPr marL="457200" indent="-457200"/>
            <a:endParaRPr lang="en-US" dirty="0">
              <a:solidFill>
                <a:srgbClr val="002060"/>
              </a:solidFill>
            </a:endParaRPr>
          </a:p>
          <a:p>
            <a:pPr marL="457200" indent="-457200">
              <a:buAutoNum type="alphaLcParenR"/>
            </a:pPr>
            <a:endParaRPr lang="en-US" dirty="0"/>
          </a:p>
          <a:p>
            <a:pPr marL="457200" indent="-457200">
              <a:buAutoNum type="alphaLcParenR"/>
            </a:pP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F6401F-DD3D-0475-1AD2-E1337DDFBE64}"/>
              </a:ext>
            </a:extLst>
          </p:cNvPr>
          <p:cNvSpPr>
            <a:spLocks noGrp="1"/>
          </p:cNvSpPr>
          <p:nvPr>
            <p:ph idx="1"/>
          </p:nvPr>
        </p:nvSpPr>
        <p:spPr>
          <a:xfrm>
            <a:off x="609600" y="304800"/>
            <a:ext cx="7467600" cy="5821363"/>
          </a:xfrm>
        </p:spPr>
        <p:txBody>
          <a:bodyPr/>
          <a:lstStyle/>
          <a:p>
            <a:r>
              <a:rPr lang="en-US" u="sng" dirty="0">
                <a:solidFill>
                  <a:schemeClr val="tx2"/>
                </a:solidFill>
              </a:rPr>
              <a:t>ACCOUNTS NOT IDENTIFIED BY CBS </a:t>
            </a:r>
          </a:p>
          <a:p>
            <a:r>
              <a:rPr lang="en-US" u="sng" dirty="0">
                <a:solidFill>
                  <a:schemeClr val="tx2"/>
                </a:solidFill>
              </a:rPr>
              <a:t>CASE STUDY- 1</a:t>
            </a:r>
          </a:p>
          <a:p>
            <a:endParaRPr lang="en-US" u="sng" dirty="0">
              <a:solidFill>
                <a:schemeClr val="tx2"/>
              </a:solidFill>
            </a:endParaRPr>
          </a:p>
          <a:p>
            <a:r>
              <a:rPr lang="en-US" u="sng" dirty="0">
                <a:solidFill>
                  <a:schemeClr val="tx2"/>
                </a:solidFill>
              </a:rPr>
              <a:t>Facts of the case</a:t>
            </a:r>
          </a:p>
          <a:p>
            <a:r>
              <a:rPr lang="en-US" b="0" dirty="0">
                <a:solidFill>
                  <a:srgbClr val="002060"/>
                </a:solidFill>
              </a:rPr>
              <a:t>Party availing CC limit of Rs 1.95 crore. Limit last renewed on 23.2.2023 , As per terms of sanction, limit to be gradually reduced by Rs 2.50 lacs per month ( as past performance is not satisfactory) w.e.f.1.3.23 till it is reduced at Rs 1.70 Crore on 1.12.23, However, No reduction in limit made and the balance remains around Rs 1.95 Crore since last renewal.</a:t>
            </a:r>
          </a:p>
          <a:p>
            <a:endParaRPr lang="en-US" b="0" dirty="0">
              <a:solidFill>
                <a:srgbClr val="002060"/>
              </a:solidFill>
            </a:endParaRPr>
          </a:p>
          <a:p>
            <a:r>
              <a:rPr lang="en-US" u="sng" dirty="0">
                <a:solidFill>
                  <a:srgbClr val="C00000"/>
                </a:solidFill>
              </a:rPr>
              <a:t>Reasons for Non classification by CBS</a:t>
            </a:r>
          </a:p>
          <a:p>
            <a:r>
              <a:rPr lang="en-US" b="0" dirty="0">
                <a:solidFill>
                  <a:srgbClr val="002060"/>
                </a:solidFill>
              </a:rPr>
              <a:t>In CBS , the sanctioned limit remains Rs 1.95 crore and balance remains within the original sanctioned limit.</a:t>
            </a:r>
          </a:p>
          <a:p>
            <a:endParaRPr lang="en-IN" u="sng" dirty="0">
              <a:solidFill>
                <a:schemeClr val="tx2"/>
              </a:solidFill>
            </a:endParaRPr>
          </a:p>
        </p:txBody>
      </p:sp>
      <p:sp>
        <p:nvSpPr>
          <p:cNvPr id="3" name="Footer Placeholder 2">
            <a:extLst>
              <a:ext uri="{FF2B5EF4-FFF2-40B4-BE49-F238E27FC236}">
                <a16:creationId xmlns:a16="http://schemas.microsoft.com/office/drawing/2014/main" id="{5C15AC10-1DB4-F5CC-7A69-D501C983F08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ABF742C-B4E6-CE4F-5DAA-86F0777796E7}"/>
              </a:ext>
            </a:extLst>
          </p:cNvPr>
          <p:cNvSpPr>
            <a:spLocks noGrp="1"/>
          </p:cNvSpPr>
          <p:nvPr>
            <p:ph type="sldNum" sz="quarter" idx="12"/>
          </p:nvPr>
        </p:nvSpPr>
        <p:spPr/>
        <p:txBody>
          <a:bodyPr/>
          <a:lstStyle/>
          <a:p>
            <a:fld id="{B6F15528-21DE-4FAA-801E-634DDDAF4B2B}" type="slidenum">
              <a:rPr lang="en-US" smtClean="0"/>
              <a:pPr/>
              <a:t>41</a:t>
            </a:fld>
            <a:endParaRPr lang="en-US"/>
          </a:p>
        </p:txBody>
      </p:sp>
    </p:spTree>
    <p:extLst>
      <p:ext uri="{BB962C8B-B14F-4D97-AF65-F5344CB8AC3E}">
        <p14:creationId xmlns:p14="http://schemas.microsoft.com/office/powerpoint/2010/main" val="450429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460AD4-5132-E78C-8BCB-7C24FB1F6DEA}"/>
              </a:ext>
            </a:extLst>
          </p:cNvPr>
          <p:cNvSpPr>
            <a:spLocks noGrp="1"/>
          </p:cNvSpPr>
          <p:nvPr>
            <p:ph idx="1"/>
          </p:nvPr>
        </p:nvSpPr>
        <p:spPr>
          <a:xfrm>
            <a:off x="381000" y="533400"/>
            <a:ext cx="7620000" cy="4373563"/>
          </a:xfrm>
        </p:spPr>
        <p:txBody>
          <a:bodyPr>
            <a:normAutofit lnSpcReduction="10000"/>
          </a:bodyPr>
          <a:lstStyle/>
          <a:p>
            <a:r>
              <a:rPr lang="en-US" u="sng" dirty="0">
                <a:solidFill>
                  <a:srgbClr val="C00000"/>
                </a:solidFill>
              </a:rPr>
              <a:t>Case Study- 2</a:t>
            </a:r>
          </a:p>
          <a:p>
            <a:endParaRPr lang="en-US" u="sng" dirty="0">
              <a:solidFill>
                <a:srgbClr val="C00000"/>
              </a:solidFill>
            </a:endParaRPr>
          </a:p>
          <a:p>
            <a:r>
              <a:rPr lang="en-US" u="sng" dirty="0">
                <a:solidFill>
                  <a:srgbClr val="C00000"/>
                </a:solidFill>
              </a:rPr>
              <a:t>Facts of the case</a:t>
            </a:r>
          </a:p>
          <a:p>
            <a:r>
              <a:rPr lang="en-US" b="0" dirty="0">
                <a:solidFill>
                  <a:srgbClr val="002060"/>
                </a:solidFill>
              </a:rPr>
              <a:t>Account remains without renewal as financials are not submitted by the borrower. No reasons for non submission available. Account renewed in the system without actual renewal.</a:t>
            </a:r>
          </a:p>
          <a:p>
            <a:endParaRPr lang="en-US" b="0" dirty="0">
              <a:solidFill>
                <a:srgbClr val="002060"/>
              </a:solidFill>
            </a:endParaRPr>
          </a:p>
          <a:p>
            <a:r>
              <a:rPr lang="en-US" u="sng" dirty="0">
                <a:solidFill>
                  <a:srgbClr val="C00000"/>
                </a:solidFill>
              </a:rPr>
              <a:t>Reasons for Non classification by CBS</a:t>
            </a:r>
          </a:p>
          <a:p>
            <a:endParaRPr lang="en-US" b="0" dirty="0">
              <a:solidFill>
                <a:srgbClr val="002060"/>
              </a:solidFill>
            </a:endParaRPr>
          </a:p>
          <a:p>
            <a:r>
              <a:rPr lang="en-US" b="0" dirty="0">
                <a:solidFill>
                  <a:srgbClr val="002060"/>
                </a:solidFill>
              </a:rPr>
              <a:t>In CBS, the account has been renewed , hence, out of criteria of 6 months non renewal</a:t>
            </a:r>
          </a:p>
          <a:p>
            <a:endParaRPr lang="en-US" u="sng" dirty="0">
              <a:solidFill>
                <a:srgbClr val="C00000"/>
              </a:solidFill>
            </a:endParaRPr>
          </a:p>
          <a:p>
            <a:endParaRPr lang="en-IN" u="sng" dirty="0">
              <a:solidFill>
                <a:srgbClr val="C00000"/>
              </a:solidFill>
            </a:endParaRPr>
          </a:p>
        </p:txBody>
      </p:sp>
      <p:sp>
        <p:nvSpPr>
          <p:cNvPr id="3" name="Footer Placeholder 2">
            <a:extLst>
              <a:ext uri="{FF2B5EF4-FFF2-40B4-BE49-F238E27FC236}">
                <a16:creationId xmlns:a16="http://schemas.microsoft.com/office/drawing/2014/main" id="{F2A76E83-2950-7DE8-0B5D-7E1BEE55C33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0254C-AE32-C8FB-4D85-0FCDFD266F7B}"/>
              </a:ext>
            </a:extLst>
          </p:cNvPr>
          <p:cNvSpPr>
            <a:spLocks noGrp="1"/>
          </p:cNvSpPr>
          <p:nvPr>
            <p:ph type="sldNum" sz="quarter" idx="12"/>
          </p:nvPr>
        </p:nvSpPr>
        <p:spPr/>
        <p:txBody>
          <a:bodyPr/>
          <a:lstStyle/>
          <a:p>
            <a:fld id="{B6F15528-21DE-4FAA-801E-634DDDAF4B2B}" type="slidenum">
              <a:rPr lang="en-US" smtClean="0"/>
              <a:pPr/>
              <a:t>42</a:t>
            </a:fld>
            <a:endParaRPr lang="en-US"/>
          </a:p>
        </p:txBody>
      </p:sp>
    </p:spTree>
    <p:extLst>
      <p:ext uri="{BB962C8B-B14F-4D97-AF65-F5344CB8AC3E}">
        <p14:creationId xmlns:p14="http://schemas.microsoft.com/office/powerpoint/2010/main" val="38980704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Stages of loan</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59186635"/>
              </p:ext>
            </p:extLst>
          </p:nvPr>
        </p:nvGraphicFramePr>
        <p:xfrm>
          <a:off x="533400" y="762000"/>
          <a:ext cx="7696200" cy="4668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ooter Placeholder 3"/>
          <p:cNvSpPr>
            <a:spLocks noGrp="1"/>
          </p:cNvSpPr>
          <p:nvPr>
            <p:ph type="ftr" sz="quarter" idx="11"/>
          </p:nvPr>
        </p:nvSpPr>
        <p:spPr>
          <a:xfrm flipV="1">
            <a:off x="685800" y="7193280"/>
            <a:ext cx="7772400" cy="45719"/>
          </a:xfrm>
        </p:spPr>
        <p:style>
          <a:lnRef idx="2">
            <a:schemeClr val="accent1">
              <a:shade val="50000"/>
            </a:schemeClr>
          </a:lnRef>
          <a:fillRef idx="1">
            <a:schemeClr val="accent1"/>
          </a:fillRef>
          <a:effectRef idx="0">
            <a:schemeClr val="accent1"/>
          </a:effectRef>
          <a:fontRef idx="minor">
            <a:schemeClr val="lt1"/>
          </a:fontRef>
        </p:style>
        <p:txBody>
          <a:bodyPr/>
          <a:lstStyle/>
          <a:p>
            <a:endParaRPr lang="en-US" b="1" dirty="0">
              <a:solidFill>
                <a:srgbClr val="FF0000"/>
              </a:solidFill>
            </a:endParaRPr>
          </a:p>
        </p:txBody>
      </p:sp>
    </p:spTree>
    <p:extLst>
      <p:ext uri="{BB962C8B-B14F-4D97-AF65-F5344CB8AC3E}">
        <p14:creationId xmlns:p14="http://schemas.microsoft.com/office/powerpoint/2010/main" val="230736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Pre-sanction</a:t>
            </a:r>
            <a:endParaRPr lang="en-IN"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44</a:t>
            </a:fld>
            <a:endParaRPr lang="en-US"/>
          </a:p>
        </p:txBody>
      </p:sp>
      <p:pic>
        <p:nvPicPr>
          <p:cNvPr id="1026" name="Picture 2" descr="C:\Users\kushagra.vyas\Desktop\KYC.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71800" y="2286000"/>
            <a:ext cx="5379561" cy="4006056"/>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3"/>
          <p:cNvSpPr>
            <a:spLocks noGrp="1"/>
          </p:cNvSpPr>
          <p:nvPr>
            <p:ph type="ftr" sz="quarter" idx="11"/>
          </p:nvPr>
        </p:nvSpPr>
        <p:spPr>
          <a:xfrm>
            <a:off x="457200" y="6492876"/>
            <a:ext cx="8001000" cy="233046"/>
          </a:xfrm>
        </p:spPr>
        <p:txBody>
          <a:bodyPr/>
          <a:lstStyle/>
          <a:p>
            <a:endParaRPr lang="en-US" b="1" dirty="0">
              <a:solidFill>
                <a:srgbClr val="FF0000"/>
              </a:solidFill>
            </a:endParaRPr>
          </a:p>
        </p:txBody>
      </p:sp>
    </p:spTree>
    <p:extLst>
      <p:ext uri="{BB962C8B-B14F-4D97-AF65-F5344CB8AC3E}">
        <p14:creationId xmlns:p14="http://schemas.microsoft.com/office/powerpoint/2010/main" val="269627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744DD-2723-C07F-84E9-C215C638B380}"/>
              </a:ext>
            </a:extLst>
          </p:cNvPr>
          <p:cNvSpPr>
            <a:spLocks noGrp="1"/>
          </p:cNvSpPr>
          <p:nvPr>
            <p:ph type="title"/>
          </p:nvPr>
        </p:nvSpPr>
        <p:spPr>
          <a:xfrm flipV="1">
            <a:off x="990600" y="-457200"/>
            <a:ext cx="5257800" cy="609918"/>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B949D9F3-F2E1-BA69-B3BA-E53A5E5660D6}"/>
              </a:ext>
            </a:extLst>
          </p:cNvPr>
          <p:cNvSpPr>
            <a:spLocks noGrp="1"/>
          </p:cNvSpPr>
          <p:nvPr>
            <p:ph idx="1"/>
          </p:nvPr>
        </p:nvSpPr>
        <p:spPr>
          <a:xfrm>
            <a:off x="457200" y="533400"/>
            <a:ext cx="7696200" cy="5334000"/>
          </a:xfrm>
        </p:spPr>
        <p:txBody>
          <a:bodyPr>
            <a:normAutofit fontScale="92500" lnSpcReduction="10000"/>
          </a:bodyPr>
          <a:lstStyle/>
          <a:p>
            <a:pPr marL="457200" indent="-457200">
              <a:buAutoNum type="arabicParenR"/>
            </a:pPr>
            <a:r>
              <a:rPr lang="en-US" sz="1800" b="0" dirty="0">
                <a:solidFill>
                  <a:srgbClr val="002060"/>
                </a:solidFill>
              </a:rPr>
              <a:t>Application</a:t>
            </a:r>
          </a:p>
          <a:p>
            <a:pPr marL="457200" indent="-457200">
              <a:buAutoNum type="arabicParenR"/>
            </a:pPr>
            <a:r>
              <a:rPr lang="en-US" sz="1800" b="0" dirty="0">
                <a:solidFill>
                  <a:srgbClr val="002060"/>
                </a:solidFill>
              </a:rPr>
              <a:t>Pre sanction  Visit reports</a:t>
            </a:r>
          </a:p>
          <a:p>
            <a:pPr marL="457200" indent="-457200">
              <a:buAutoNum type="arabicParenR"/>
            </a:pPr>
            <a:r>
              <a:rPr lang="en-US" sz="1800" b="0" dirty="0">
                <a:solidFill>
                  <a:srgbClr val="002060"/>
                </a:solidFill>
              </a:rPr>
              <a:t>CIBIL</a:t>
            </a:r>
          </a:p>
          <a:p>
            <a:pPr marL="457200" indent="-457200">
              <a:buAutoNum type="arabicParenR"/>
            </a:pPr>
            <a:r>
              <a:rPr lang="en-US" sz="1800" b="0" dirty="0">
                <a:solidFill>
                  <a:srgbClr val="002060"/>
                </a:solidFill>
              </a:rPr>
              <a:t>ITRs</a:t>
            </a:r>
          </a:p>
          <a:p>
            <a:pPr marL="457200" indent="-457200">
              <a:buAutoNum type="arabicParenR"/>
            </a:pPr>
            <a:r>
              <a:rPr lang="en-US" sz="1800" b="0" dirty="0">
                <a:solidFill>
                  <a:srgbClr val="002060"/>
                </a:solidFill>
              </a:rPr>
              <a:t>KYC</a:t>
            </a:r>
          </a:p>
          <a:p>
            <a:pPr marL="457200" indent="-457200">
              <a:buAutoNum type="arabicParenR"/>
            </a:pPr>
            <a:r>
              <a:rPr lang="en-US" sz="1800" b="0" dirty="0">
                <a:solidFill>
                  <a:srgbClr val="002060"/>
                </a:solidFill>
              </a:rPr>
              <a:t>Risk Assessment</a:t>
            </a:r>
          </a:p>
          <a:p>
            <a:pPr marL="457200" indent="-457200">
              <a:buAutoNum type="arabicParenR"/>
            </a:pPr>
            <a:r>
              <a:rPr lang="en-US" sz="1800" b="0" dirty="0">
                <a:solidFill>
                  <a:srgbClr val="002060"/>
                </a:solidFill>
              </a:rPr>
              <a:t>Audited Financial Statements</a:t>
            </a:r>
          </a:p>
          <a:p>
            <a:pPr marL="457200" indent="-457200">
              <a:buAutoNum type="arabicParenR"/>
            </a:pPr>
            <a:r>
              <a:rPr lang="en-US" sz="1800" b="0" dirty="0">
                <a:solidFill>
                  <a:srgbClr val="002060"/>
                </a:solidFill>
              </a:rPr>
              <a:t>CERSAI search</a:t>
            </a:r>
          </a:p>
          <a:p>
            <a:pPr marL="457200" indent="-457200">
              <a:buAutoNum type="arabicParenR"/>
            </a:pPr>
            <a:r>
              <a:rPr lang="en-US" sz="1800" b="0" dirty="0">
                <a:solidFill>
                  <a:srgbClr val="002060"/>
                </a:solidFill>
              </a:rPr>
              <a:t>ROC search</a:t>
            </a:r>
          </a:p>
          <a:p>
            <a:pPr marL="457200" indent="-457200">
              <a:buAutoNum type="arabicParenR"/>
            </a:pPr>
            <a:r>
              <a:rPr lang="en-US" sz="1800" b="0" dirty="0">
                <a:solidFill>
                  <a:srgbClr val="002060"/>
                </a:solidFill>
              </a:rPr>
              <a:t>Asset Liability Statement</a:t>
            </a:r>
          </a:p>
          <a:p>
            <a:pPr marL="457200" indent="-457200">
              <a:buAutoNum type="arabicParenR"/>
            </a:pPr>
            <a:r>
              <a:rPr lang="en-US" sz="1800" b="0" dirty="0">
                <a:solidFill>
                  <a:srgbClr val="002060"/>
                </a:solidFill>
              </a:rPr>
              <a:t>Registration certificate- Partnership Firm</a:t>
            </a:r>
          </a:p>
          <a:p>
            <a:pPr marL="457200" indent="-457200">
              <a:buAutoNum type="arabicParenR"/>
            </a:pPr>
            <a:r>
              <a:rPr lang="en-US" sz="1800" b="0" dirty="0">
                <a:solidFill>
                  <a:srgbClr val="002060"/>
                </a:solidFill>
              </a:rPr>
              <a:t>Loans to Ltd Co- Boards’ power under section 180 of the Companies Act 2013</a:t>
            </a:r>
          </a:p>
          <a:p>
            <a:pPr marL="457200" indent="-457200">
              <a:buAutoNum type="arabicParenR"/>
            </a:pPr>
            <a:r>
              <a:rPr lang="en-US" sz="1800" b="0" dirty="0">
                <a:solidFill>
                  <a:srgbClr val="002060"/>
                </a:solidFill>
              </a:rPr>
              <a:t>Loan to companies- INC 20A</a:t>
            </a:r>
          </a:p>
          <a:p>
            <a:pPr marL="457200" indent="-457200">
              <a:buAutoNum type="arabicParenR"/>
            </a:pPr>
            <a:r>
              <a:rPr lang="en-US" sz="1800" b="0">
                <a:solidFill>
                  <a:srgbClr val="002060"/>
                </a:solidFill>
              </a:rPr>
              <a:t>Sanction letter</a:t>
            </a:r>
            <a:endParaRPr lang="en-US" sz="1800" b="0" dirty="0">
              <a:solidFill>
                <a:srgbClr val="002060"/>
              </a:solidFill>
            </a:endParaRPr>
          </a:p>
          <a:p>
            <a:pPr marL="457200" indent="-457200">
              <a:buAutoNum type="arabicParenR"/>
            </a:pPr>
            <a:endParaRPr lang="en-IN" sz="1800" dirty="0">
              <a:solidFill>
                <a:srgbClr val="002060"/>
              </a:solidFill>
            </a:endParaRPr>
          </a:p>
        </p:txBody>
      </p:sp>
      <p:sp>
        <p:nvSpPr>
          <p:cNvPr id="4" name="Footer Placeholder 3">
            <a:extLst>
              <a:ext uri="{FF2B5EF4-FFF2-40B4-BE49-F238E27FC236}">
                <a16:creationId xmlns:a16="http://schemas.microsoft.com/office/drawing/2014/main" id="{272266DD-E46D-FBAA-C960-02799264F19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B7FABF5-3686-20D4-749C-B3CD61BC0B04}"/>
              </a:ext>
            </a:extLst>
          </p:cNvPr>
          <p:cNvSpPr>
            <a:spLocks noGrp="1"/>
          </p:cNvSpPr>
          <p:nvPr>
            <p:ph type="sldNum" sz="quarter" idx="12"/>
          </p:nvPr>
        </p:nvSpPr>
        <p:spPr/>
        <p:txBody>
          <a:bodyPr/>
          <a:lstStyle/>
          <a:p>
            <a:fld id="{B6F15528-21DE-4FAA-801E-634DDDAF4B2B}" type="slidenum">
              <a:rPr lang="en-US" smtClean="0"/>
              <a:pPr/>
              <a:t>45</a:t>
            </a:fld>
            <a:endParaRPr lang="en-US"/>
          </a:p>
        </p:txBody>
      </p:sp>
    </p:spTree>
    <p:extLst>
      <p:ext uri="{BB962C8B-B14F-4D97-AF65-F5344CB8AC3E}">
        <p14:creationId xmlns:p14="http://schemas.microsoft.com/office/powerpoint/2010/main" val="7943617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DOCUMENTATION AND RELEASE OF LOAN</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46</a:t>
            </a:fld>
            <a:endParaRPr lang="en-US"/>
          </a:p>
        </p:txBody>
      </p:sp>
      <p:pic>
        <p:nvPicPr>
          <p:cNvPr id="1026" name="Picture 2" descr="C:\Users\SATGURU\Desktop\LTHMCAA4GSXGCA2XK10ACAQYR2YJCAZ8HHHJCAJASUW1CANC2GG6CAWPER7FCAACMJAMCA11F6IRCAY3RBDFCARR2JPQCA60TK4FCAICIKE5CAH9GKI3CAN19GP2CA3VF2SKCACZM07RCAC3AA72CASWTSBQ.jpg"/>
          <p:cNvPicPr>
            <a:picLocks noGrp="1" noChangeAspect="1" noChangeArrowheads="1"/>
          </p:cNvPicPr>
          <p:nvPr>
            <p:ph idx="1"/>
          </p:nvPr>
        </p:nvPicPr>
        <p:blipFill>
          <a:blip r:embed="rId2"/>
          <a:srcRect/>
          <a:stretch>
            <a:fillRect/>
          </a:stretch>
        </p:blipFill>
        <p:spPr bwMode="auto">
          <a:xfrm>
            <a:off x="1981200" y="2650284"/>
            <a:ext cx="4648199" cy="2759916"/>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7620000" cy="5592763"/>
          </a:xfrm>
        </p:spPr>
        <p:txBody>
          <a:bodyPr>
            <a:normAutofit/>
          </a:bodyPr>
          <a:lstStyle/>
          <a:p>
            <a:pPr marL="285750" indent="-285750" algn="just">
              <a:buFont typeface="Arial" panose="020B0604020202020204" pitchFamily="34" charset="0"/>
              <a:buChar char="•"/>
            </a:pPr>
            <a:endParaRPr lang="en-US" sz="1800" b="0" dirty="0">
              <a:solidFill>
                <a:srgbClr val="002060"/>
              </a:solidFill>
            </a:endParaRPr>
          </a:p>
          <a:p>
            <a:pPr marL="285750" indent="-285750" algn="just">
              <a:buFont typeface="Arial" panose="020B0604020202020204" pitchFamily="34" charset="0"/>
              <a:buChar char="•"/>
            </a:pPr>
            <a:r>
              <a:rPr lang="en-US" sz="1800" b="0" dirty="0">
                <a:solidFill>
                  <a:srgbClr val="002060"/>
                </a:solidFill>
              </a:rPr>
              <a:t>Properly filled, duly stamped and signed by the borrower and guarantor</a:t>
            </a:r>
          </a:p>
          <a:p>
            <a:pPr marL="285750" indent="-285750" algn="just">
              <a:buFont typeface="Arial" panose="020B0604020202020204" pitchFamily="34" charset="0"/>
              <a:buChar char="•"/>
            </a:pPr>
            <a:r>
              <a:rPr lang="en-US" sz="1800" b="0" dirty="0">
                <a:solidFill>
                  <a:srgbClr val="002060"/>
                </a:solidFill>
              </a:rPr>
              <a:t>Proper value of stamp or stamp paper to be used.</a:t>
            </a:r>
          </a:p>
          <a:p>
            <a:pPr marL="285750" indent="-285750" algn="just">
              <a:buFont typeface="Arial" panose="020B0604020202020204" pitchFamily="34" charset="0"/>
              <a:buChar char="•"/>
            </a:pPr>
            <a:r>
              <a:rPr lang="en-US" sz="1800" b="0" dirty="0">
                <a:solidFill>
                  <a:srgbClr val="002060"/>
                </a:solidFill>
              </a:rPr>
              <a:t>Date of stamp paper to be before the date of execution</a:t>
            </a:r>
          </a:p>
          <a:p>
            <a:pPr marL="285750" indent="-285750" algn="just">
              <a:buFont typeface="Arial" panose="020B0604020202020204" pitchFamily="34" charset="0"/>
              <a:buChar char="•"/>
            </a:pPr>
            <a:r>
              <a:rPr lang="en-US" sz="1800" b="0" dirty="0">
                <a:solidFill>
                  <a:srgbClr val="002060"/>
                </a:solidFill>
              </a:rPr>
              <a:t>Stamp Paper to be in the name of the borrower or the Bank</a:t>
            </a:r>
          </a:p>
          <a:p>
            <a:pPr marL="285750" indent="-285750" algn="just">
              <a:buFont typeface="Arial" panose="020B0604020202020204" pitchFamily="34" charset="0"/>
              <a:buChar char="•"/>
            </a:pPr>
            <a:r>
              <a:rPr lang="en-US" sz="1800" b="0" dirty="0">
                <a:solidFill>
                  <a:srgbClr val="002060"/>
                </a:solidFill>
              </a:rPr>
              <a:t>Overwriting/Cuttings to be duly authenticated</a:t>
            </a:r>
          </a:p>
          <a:p>
            <a:pPr marL="285750" indent="-285750" algn="just">
              <a:buFont typeface="Arial" panose="020B0604020202020204" pitchFamily="34" charset="0"/>
              <a:buChar char="•"/>
            </a:pPr>
            <a:r>
              <a:rPr lang="en-US" sz="1800" b="0" dirty="0">
                <a:solidFill>
                  <a:srgbClr val="002060"/>
                </a:solidFill>
              </a:rPr>
              <a:t>Documents to be alive</a:t>
            </a:r>
          </a:p>
          <a:p>
            <a:pPr marL="285750" indent="-285750" algn="just">
              <a:buFont typeface="Arial" panose="020B0604020202020204" pitchFamily="34" charset="0"/>
              <a:buChar char="•"/>
            </a:pPr>
            <a:r>
              <a:rPr lang="en-US" sz="1800" b="0" dirty="0">
                <a:solidFill>
                  <a:srgbClr val="002060"/>
                </a:solidFill>
              </a:rPr>
              <a:t>Vetting of documents</a:t>
            </a:r>
          </a:p>
          <a:p>
            <a:pPr marL="285750" indent="-285750" algn="just">
              <a:buFont typeface="Arial" panose="020B0604020202020204" pitchFamily="34" charset="0"/>
              <a:buChar char="•"/>
            </a:pPr>
            <a:r>
              <a:rPr lang="en-US" sz="1800" b="0" dirty="0">
                <a:solidFill>
                  <a:srgbClr val="002060"/>
                </a:solidFill>
              </a:rPr>
              <a:t>Release as per quotation (in case of term loans)</a:t>
            </a:r>
          </a:p>
          <a:p>
            <a:pPr marL="285750" indent="-285750" algn="just">
              <a:buFont typeface="Arial" panose="020B0604020202020204" pitchFamily="34" charset="0"/>
              <a:buChar char="•"/>
            </a:pPr>
            <a:r>
              <a:rPr lang="en-US" sz="1800" b="0" dirty="0">
                <a:solidFill>
                  <a:srgbClr val="002060"/>
                </a:solidFill>
              </a:rPr>
              <a:t>Release to suppliers (in case of CC)</a:t>
            </a:r>
          </a:p>
          <a:p>
            <a:pPr marL="285750" indent="-285750" algn="just">
              <a:buBlip>
                <a:blip r:embed="rId2"/>
              </a:buBlip>
            </a:pPr>
            <a:endParaRPr lang="en-US" sz="1800" b="0" u="sng" dirty="0">
              <a:solidFill>
                <a:schemeClr val="accent3">
                  <a:lumMod val="75000"/>
                </a:schemeClr>
              </a:solidFill>
            </a:endParaRPr>
          </a:p>
          <a:p>
            <a:pPr algn="just"/>
            <a:r>
              <a:rPr lang="en-US" sz="1800" dirty="0"/>
              <a:t> </a:t>
            </a:r>
          </a:p>
          <a:p>
            <a:endParaRPr lang="en-US" sz="1800" b="0" dirty="0">
              <a:solidFill>
                <a:schemeClr val="accent3">
                  <a:lumMod val="75000"/>
                </a:schemeClr>
              </a:solidFill>
            </a:endParaRPr>
          </a:p>
          <a:p>
            <a:pPr marL="285750" indent="-285750">
              <a:buBlip>
                <a:blip r:embed="rId2"/>
              </a:buBlip>
            </a:pPr>
            <a:endParaRPr lang="en-US" sz="1800" b="0" dirty="0">
              <a:solidFill>
                <a:schemeClr val="accent3">
                  <a:lumMod val="75000"/>
                </a:schemeClr>
              </a:solidFill>
            </a:endParaRPr>
          </a:p>
          <a:p>
            <a:endParaRPr lang="en-US" sz="1800" b="0" dirty="0">
              <a:solidFill>
                <a:schemeClr val="accent3">
                  <a:lumMod val="75000"/>
                </a:schemeClr>
              </a:solidFill>
            </a:endParaRPr>
          </a:p>
          <a:p>
            <a:endParaRPr lang="en-IN" u="sng" dirty="0">
              <a:solidFill>
                <a:schemeClr val="tx2"/>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47</a:t>
            </a:fld>
            <a:endParaRPr lang="en-US"/>
          </a:p>
        </p:txBody>
      </p:sp>
      <p:cxnSp>
        <p:nvCxnSpPr>
          <p:cNvPr id="9" name="Straight Arrow Connector 8"/>
          <p:cNvCxnSpPr>
            <a:cxnSpLocks/>
          </p:cNvCxnSpPr>
          <p:nvPr/>
        </p:nvCxnSpPr>
        <p:spPr>
          <a:xfrm flipH="1">
            <a:off x="4267200" y="6629400"/>
            <a:ext cx="4876800" cy="965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Footer Placeholder 3"/>
          <p:cNvSpPr>
            <a:spLocks noGrp="1"/>
          </p:cNvSpPr>
          <p:nvPr>
            <p:ph type="ftr" sz="quarter" idx="11"/>
          </p:nvPr>
        </p:nvSpPr>
        <p:spPr>
          <a:xfrm>
            <a:off x="457200" y="6492876"/>
            <a:ext cx="8001000" cy="233046"/>
          </a:xfrm>
        </p:spPr>
        <p:txBody>
          <a:bodyPr/>
          <a:lstStyle/>
          <a:p>
            <a:endParaRPr lang="en-US" b="1" dirty="0">
              <a:solidFill>
                <a:srgbClr val="FF0000"/>
              </a:solidFill>
            </a:endParaRPr>
          </a:p>
        </p:txBody>
      </p:sp>
    </p:spTree>
    <p:extLst>
      <p:ext uri="{BB962C8B-B14F-4D97-AF65-F5344CB8AC3E}">
        <p14:creationId xmlns:p14="http://schemas.microsoft.com/office/powerpoint/2010/main" val="105912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718"/>
            <a:ext cx="5715000" cy="1142682"/>
          </a:xfrm>
        </p:spPr>
        <p:txBody>
          <a:bodyPr>
            <a:normAutofit/>
          </a:bodyPr>
          <a:lstStyle/>
          <a:p>
            <a:r>
              <a:rPr lang="en-US" dirty="0"/>
              <a:t>CASE STUDY </a:t>
            </a:r>
          </a:p>
        </p:txBody>
      </p:sp>
      <p:sp>
        <p:nvSpPr>
          <p:cNvPr id="3" name="Content Placeholder 2"/>
          <p:cNvSpPr>
            <a:spLocks noGrp="1"/>
          </p:cNvSpPr>
          <p:nvPr>
            <p:ph idx="1"/>
          </p:nvPr>
        </p:nvSpPr>
        <p:spPr>
          <a:xfrm>
            <a:off x="304800" y="1295400"/>
            <a:ext cx="7772400" cy="4830763"/>
          </a:xfrm>
        </p:spPr>
        <p:txBody>
          <a:bodyPr>
            <a:normAutofit fontScale="92500" lnSpcReduction="10000"/>
          </a:bodyPr>
          <a:lstStyle/>
          <a:p>
            <a:endParaRPr lang="en-US" sz="1800" u="sng" dirty="0">
              <a:solidFill>
                <a:srgbClr val="FF0000"/>
              </a:solidFill>
            </a:endParaRPr>
          </a:p>
          <a:p>
            <a:r>
              <a:rPr lang="en-US" sz="1800" dirty="0">
                <a:solidFill>
                  <a:srgbClr val="FF0000"/>
                </a:solidFill>
              </a:rPr>
              <a:t>Facts </a:t>
            </a:r>
            <a:endParaRPr lang="en-US" sz="1800" b="0" dirty="0">
              <a:solidFill>
                <a:srgbClr val="002060"/>
              </a:solidFill>
            </a:endParaRPr>
          </a:p>
          <a:p>
            <a:pPr algn="just"/>
            <a:r>
              <a:rPr lang="en-US" sz="1800" b="0" dirty="0">
                <a:solidFill>
                  <a:srgbClr val="002060"/>
                </a:solidFill>
              </a:rPr>
              <a:t>New CC limit of Rs. 150 </a:t>
            </a:r>
            <a:r>
              <a:rPr lang="en-US" sz="1800" b="0" dirty="0" err="1">
                <a:solidFill>
                  <a:srgbClr val="002060"/>
                </a:solidFill>
              </a:rPr>
              <a:t>lakhs</a:t>
            </a:r>
            <a:r>
              <a:rPr lang="en-US" sz="1800" b="0" dirty="0">
                <a:solidFill>
                  <a:srgbClr val="002060"/>
                </a:solidFill>
              </a:rPr>
              <a:t> sanctioned  on basis of audited balance sheet and ITR submitted by the party. Funds released siphoned off by the borrower. Considered fraud as property mortgaged with the branch already mortgaged in several banks.</a:t>
            </a:r>
          </a:p>
          <a:p>
            <a:endParaRPr lang="en-US" sz="1800" dirty="0">
              <a:solidFill>
                <a:srgbClr val="FF0000"/>
              </a:solidFill>
            </a:endParaRPr>
          </a:p>
          <a:p>
            <a:r>
              <a:rPr lang="en-US" sz="1800" dirty="0">
                <a:solidFill>
                  <a:srgbClr val="FF0000"/>
                </a:solidFill>
              </a:rPr>
              <a:t>Findings</a:t>
            </a:r>
          </a:p>
          <a:p>
            <a:pPr algn="just"/>
            <a:endParaRPr lang="en-US" sz="1800" b="0" dirty="0">
              <a:solidFill>
                <a:srgbClr val="002060"/>
              </a:solidFill>
            </a:endParaRPr>
          </a:p>
          <a:p>
            <a:pPr marL="457200" indent="-457200" algn="just">
              <a:buAutoNum type="alphaLcParenR"/>
            </a:pPr>
            <a:r>
              <a:rPr lang="en-US" sz="1800" b="0" dirty="0">
                <a:solidFill>
                  <a:srgbClr val="002060"/>
                </a:solidFill>
              </a:rPr>
              <a:t>Tax audit case. Turnover of around Rs 21 </a:t>
            </a:r>
            <a:r>
              <a:rPr lang="en-US" sz="1800" b="0" dirty="0" err="1">
                <a:solidFill>
                  <a:srgbClr val="002060"/>
                </a:solidFill>
              </a:rPr>
              <a:t>crore</a:t>
            </a:r>
            <a:r>
              <a:rPr lang="en-US" sz="1800" b="0" dirty="0">
                <a:solidFill>
                  <a:srgbClr val="002060"/>
                </a:solidFill>
              </a:rPr>
              <a:t>. ITR filed in physical form while e filing is compulsory in tax audit cases</a:t>
            </a:r>
          </a:p>
          <a:p>
            <a:pPr marL="457200" indent="-457200" algn="just">
              <a:buAutoNum type="alphaLcParenR"/>
            </a:pPr>
            <a:r>
              <a:rPr lang="en-US" sz="1800" b="0" dirty="0">
                <a:solidFill>
                  <a:srgbClr val="002060"/>
                </a:solidFill>
              </a:rPr>
              <a:t>CERSAI search not conducted.</a:t>
            </a:r>
          </a:p>
          <a:p>
            <a:pPr marL="457200" indent="-457200" algn="just">
              <a:buAutoNum type="alphaLcParenR"/>
            </a:pPr>
            <a:r>
              <a:rPr lang="en-US" sz="1800" b="0" dirty="0">
                <a:solidFill>
                  <a:srgbClr val="002060"/>
                </a:solidFill>
              </a:rPr>
              <a:t>Direct verification from the auditor regarding audited financial statements not obtained.</a:t>
            </a:r>
          </a:p>
          <a:p>
            <a:pPr marL="457200" indent="-457200" algn="just">
              <a:buAutoNum type="alphaLcParenR"/>
            </a:pPr>
            <a:r>
              <a:rPr lang="en-US" sz="1800" b="0" dirty="0">
                <a:solidFill>
                  <a:srgbClr val="002060"/>
                </a:solidFill>
              </a:rPr>
              <a:t>Due diligence of parties in whose </a:t>
            </a:r>
            <a:r>
              <a:rPr lang="en-US" sz="1800" b="0" dirty="0" err="1">
                <a:solidFill>
                  <a:srgbClr val="002060"/>
                </a:solidFill>
              </a:rPr>
              <a:t>favour</a:t>
            </a:r>
            <a:r>
              <a:rPr lang="en-US" sz="1800" b="0" dirty="0">
                <a:solidFill>
                  <a:srgbClr val="002060"/>
                </a:solidFill>
              </a:rPr>
              <a:t> Rs 150 </a:t>
            </a:r>
            <a:r>
              <a:rPr lang="en-US" sz="1800" b="0" dirty="0" err="1">
                <a:solidFill>
                  <a:srgbClr val="002060"/>
                </a:solidFill>
              </a:rPr>
              <a:t>lakhs</a:t>
            </a:r>
            <a:r>
              <a:rPr lang="en-US" sz="1800" b="0" dirty="0">
                <a:solidFill>
                  <a:srgbClr val="002060"/>
                </a:solidFill>
              </a:rPr>
              <a:t> not done.</a:t>
            </a:r>
          </a:p>
          <a:p>
            <a:pPr marL="457200" indent="-457200" algn="just">
              <a:buAutoNum type="alphaLcParenR"/>
            </a:pPr>
            <a:endParaRPr lang="en-US" sz="1800" b="0" dirty="0">
              <a:solidFill>
                <a:srgbClr val="002060"/>
              </a:solidFill>
            </a:endParaRPr>
          </a:p>
          <a:p>
            <a:endParaRPr lang="en-US" dirty="0"/>
          </a:p>
        </p:txBody>
      </p:sp>
      <p:sp>
        <p:nvSpPr>
          <p:cNvPr id="4" name="Footer Placeholder 3"/>
          <p:cNvSpPr>
            <a:spLocks noGrp="1"/>
          </p:cNvSpPr>
          <p:nvPr>
            <p:ph type="ftr" sz="quarter" idx="11"/>
          </p:nvPr>
        </p:nvSpPr>
        <p:spPr/>
        <p:txBody>
          <a:bodyPr/>
          <a:lstStyle/>
          <a:p>
            <a:r>
              <a:rPr lang="en-IN" b="1" dirty="0">
                <a:solidFill>
                  <a:srgbClr val="FF0000"/>
                </a:solidFill>
              </a:rPr>
              <a:t>Effective Concurrent audit- CA </a:t>
            </a:r>
            <a:r>
              <a:rPr lang="en-IN" b="1" dirty="0" err="1">
                <a:solidFill>
                  <a:srgbClr val="FF0000"/>
                </a:solidFill>
              </a:rPr>
              <a:t>Akesh</a:t>
            </a:r>
            <a:r>
              <a:rPr lang="en-IN" b="1" dirty="0">
                <a:solidFill>
                  <a:srgbClr val="FF0000"/>
                </a:solidFill>
              </a:rPr>
              <a:t> </a:t>
            </a:r>
            <a:r>
              <a:rPr lang="en-IN" b="1" dirty="0" err="1">
                <a:solidFill>
                  <a:srgbClr val="FF0000"/>
                </a:solidFill>
              </a:rPr>
              <a:t>Vyas</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kushagra.vyas\Desktop\monitor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23958"/>
            <a:ext cx="7772400" cy="44768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POST SANCTION</a:t>
            </a:r>
            <a:endParaRPr lang="en-IN"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49</a:t>
            </a:fld>
            <a:endParaRPr lang="en-US"/>
          </a:p>
        </p:txBody>
      </p:sp>
      <p:pic>
        <p:nvPicPr>
          <p:cNvPr id="3074" name="Picture 2" descr="C:\Users\kushagra.vyas\Desktop\images-stories-stock-audit-250x250.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2438400"/>
            <a:ext cx="2590800" cy="392545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kushagra.vyas\Desktop\inspection-stamp-impression-grunge-aged-look-red-color-being-inspected-little-d-men-over-white-background-men-hold-magnifying-2981094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1192"/>
          <a:stretch/>
        </p:blipFill>
        <p:spPr bwMode="auto">
          <a:xfrm>
            <a:off x="4495800" y="2971801"/>
            <a:ext cx="3962400" cy="2883090"/>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3"/>
          <p:cNvSpPr>
            <a:spLocks noGrp="1"/>
          </p:cNvSpPr>
          <p:nvPr>
            <p:ph type="ftr" sz="quarter" idx="11"/>
          </p:nvPr>
        </p:nvSpPr>
        <p:spPr>
          <a:xfrm>
            <a:off x="457200" y="6492876"/>
            <a:ext cx="8001000" cy="233046"/>
          </a:xfrm>
        </p:spPr>
        <p:txBody>
          <a:bodyPr/>
          <a:lstStyle/>
          <a:p>
            <a:r>
              <a:rPr lang="en-IN" b="1" dirty="0">
                <a:solidFill>
                  <a:srgbClr val="FF0000"/>
                </a:solidFill>
              </a:rPr>
              <a:t>Concurrent Audit of Banks- Loans and Advances  by CA </a:t>
            </a:r>
            <a:r>
              <a:rPr lang="en-IN" b="1" dirty="0" err="1">
                <a:solidFill>
                  <a:srgbClr val="FF0000"/>
                </a:solidFill>
              </a:rPr>
              <a:t>Akesh</a:t>
            </a:r>
            <a:r>
              <a:rPr lang="en-IN" b="1" dirty="0">
                <a:solidFill>
                  <a:srgbClr val="FF0000"/>
                </a:solidFill>
              </a:rPr>
              <a:t> Vyas</a:t>
            </a:r>
            <a:endParaRPr lang="en-US" b="1" dirty="0">
              <a:solidFill>
                <a:srgbClr val="FF0000"/>
              </a:solidFill>
            </a:endParaRPr>
          </a:p>
        </p:txBody>
      </p:sp>
    </p:spTree>
    <p:extLst>
      <p:ext uri="{BB962C8B-B14F-4D97-AF65-F5344CB8AC3E}">
        <p14:creationId xmlns:p14="http://schemas.microsoft.com/office/powerpoint/2010/main" val="2703935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405A9-E922-1B42-F759-779BF8CF1F61}"/>
              </a:ext>
            </a:extLst>
          </p:cNvPr>
          <p:cNvSpPr>
            <a:spLocks noGrp="1"/>
          </p:cNvSpPr>
          <p:nvPr>
            <p:ph type="title"/>
          </p:nvPr>
        </p:nvSpPr>
        <p:spPr>
          <a:xfrm>
            <a:off x="609600" y="152718"/>
            <a:ext cx="6705600" cy="1233170"/>
          </a:xfrm>
        </p:spPr>
        <p:txBody>
          <a:bodyPr/>
          <a:lstStyle/>
          <a:p>
            <a:r>
              <a:rPr lang="en-US" sz="2000" dirty="0"/>
              <a:t>SOME IMPORTANT COMMANDS (FINACLE)</a:t>
            </a:r>
            <a:endParaRPr lang="en-IN" dirty="0"/>
          </a:p>
        </p:txBody>
      </p:sp>
      <p:sp>
        <p:nvSpPr>
          <p:cNvPr id="3" name="Content Placeholder 2">
            <a:extLst>
              <a:ext uri="{FF2B5EF4-FFF2-40B4-BE49-F238E27FC236}">
                <a16:creationId xmlns:a16="http://schemas.microsoft.com/office/drawing/2014/main" id="{D6CC91FD-8CF7-9D25-803B-55F3D8FD9788}"/>
              </a:ext>
            </a:extLst>
          </p:cNvPr>
          <p:cNvSpPr>
            <a:spLocks noGrp="1"/>
          </p:cNvSpPr>
          <p:nvPr>
            <p:ph idx="1"/>
          </p:nvPr>
        </p:nvSpPr>
        <p:spPr/>
        <p:txBody>
          <a:bodyPr/>
          <a:lstStyle/>
          <a:p>
            <a:r>
              <a:rPr lang="en-US" b="0" dirty="0">
                <a:solidFill>
                  <a:srgbClr val="002060"/>
                </a:solidFill>
              </a:rPr>
              <a:t>HACLINQ-    To view ledger account, Rate of Interest, </a:t>
            </a:r>
          </a:p>
          <a:p>
            <a:r>
              <a:rPr lang="en-US" b="0" dirty="0">
                <a:solidFill>
                  <a:srgbClr val="002060"/>
                </a:solidFill>
              </a:rPr>
              <a:t>HACLHM-     To view detail of sanctioned limit</a:t>
            </a:r>
          </a:p>
          <a:p>
            <a:r>
              <a:rPr lang="en-US" b="0" dirty="0">
                <a:solidFill>
                  <a:srgbClr val="002060"/>
                </a:solidFill>
              </a:rPr>
              <a:t>HCLL       -     To view stocks and insurance detail</a:t>
            </a:r>
          </a:p>
          <a:p>
            <a:r>
              <a:rPr lang="en-US" b="0" dirty="0">
                <a:solidFill>
                  <a:srgbClr val="002060"/>
                </a:solidFill>
              </a:rPr>
              <a:t>HLAOPI-        To view overdue in accounts</a:t>
            </a:r>
          </a:p>
          <a:p>
            <a:r>
              <a:rPr lang="en-US" b="0" dirty="0">
                <a:solidFill>
                  <a:srgbClr val="002060"/>
                </a:solidFill>
              </a:rPr>
              <a:t>HAINTRPT-    To generate Interest calculation sheet</a:t>
            </a:r>
          </a:p>
          <a:p>
            <a:r>
              <a:rPr lang="en-US" b="0" dirty="0">
                <a:solidFill>
                  <a:srgbClr val="002060"/>
                </a:solidFill>
              </a:rPr>
              <a:t>HGI            -     Bank Guarantee </a:t>
            </a:r>
          </a:p>
          <a:p>
            <a:r>
              <a:rPr lang="en-US" b="0" dirty="0">
                <a:solidFill>
                  <a:srgbClr val="002060"/>
                </a:solidFill>
              </a:rPr>
              <a:t>HACS        -     To generate detail of accounts opened/closed</a:t>
            </a:r>
          </a:p>
          <a:p>
            <a:r>
              <a:rPr lang="en-US" b="0" dirty="0">
                <a:solidFill>
                  <a:srgbClr val="002060"/>
                </a:solidFill>
              </a:rPr>
              <a:t>HASSET-         To check the status (standard/NPA) of the account</a:t>
            </a:r>
          </a:p>
          <a:p>
            <a:r>
              <a:rPr lang="en-US" b="0" dirty="0">
                <a:solidFill>
                  <a:srgbClr val="002060"/>
                </a:solidFill>
              </a:rPr>
              <a:t>HFTI                 To view financial transactions for a specific period  </a:t>
            </a:r>
            <a:endParaRPr lang="en-IN" b="0" dirty="0">
              <a:solidFill>
                <a:srgbClr val="002060"/>
              </a:solidFill>
            </a:endParaRPr>
          </a:p>
        </p:txBody>
      </p:sp>
      <p:sp>
        <p:nvSpPr>
          <p:cNvPr id="4" name="Footer Placeholder 3">
            <a:extLst>
              <a:ext uri="{FF2B5EF4-FFF2-40B4-BE49-F238E27FC236}">
                <a16:creationId xmlns:a16="http://schemas.microsoft.com/office/drawing/2014/main" id="{A2C0CE2C-2C9C-94EA-7C76-0EB3BF2E0B8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0139884-22F9-C675-C8A0-359143EDD891}"/>
              </a:ext>
            </a:extLst>
          </p:cNvPr>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5708103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7696200" cy="5943600"/>
          </a:xfrm>
        </p:spPr>
        <p:txBody>
          <a:bodyPr>
            <a:noAutofit/>
          </a:bodyPr>
          <a:lstStyle/>
          <a:p>
            <a:pPr marL="342900" indent="-342900">
              <a:buFont typeface="Arial" panose="020B0604020202020204" pitchFamily="34" charset="0"/>
              <a:buChar char="•"/>
            </a:pPr>
            <a:r>
              <a:rPr lang="en-US" sz="1800" b="0" dirty="0">
                <a:solidFill>
                  <a:srgbClr val="002060"/>
                </a:solidFill>
              </a:rPr>
              <a:t>All terms of sanction duly complied with</a:t>
            </a:r>
          </a:p>
          <a:p>
            <a:pPr marL="342900" indent="-342900">
              <a:buFont typeface="Arial" panose="020B0604020202020204" pitchFamily="34" charset="0"/>
              <a:buChar char="•"/>
            </a:pPr>
            <a:r>
              <a:rPr lang="en-US" sz="1800" b="0" dirty="0">
                <a:solidFill>
                  <a:srgbClr val="002060"/>
                </a:solidFill>
              </a:rPr>
              <a:t>Disbursement as per the terms of sanction. </a:t>
            </a:r>
          </a:p>
          <a:p>
            <a:pPr marL="342900" indent="-342900">
              <a:buFont typeface="Arial" panose="020B0604020202020204" pitchFamily="34" charset="0"/>
              <a:buChar char="•"/>
            </a:pPr>
            <a:r>
              <a:rPr lang="en-US" sz="1800" b="0" dirty="0">
                <a:solidFill>
                  <a:srgbClr val="002060"/>
                </a:solidFill>
              </a:rPr>
              <a:t>Prescribed margin obtained. Rate of interest correctly fed in system</a:t>
            </a:r>
          </a:p>
          <a:p>
            <a:pPr marL="342900" indent="-342900">
              <a:buFont typeface="Arial" panose="020B0604020202020204" pitchFamily="34" charset="0"/>
              <a:buChar char="•"/>
            </a:pPr>
            <a:r>
              <a:rPr lang="en-US" sz="1800" b="0" dirty="0">
                <a:solidFill>
                  <a:srgbClr val="002060"/>
                </a:solidFill>
              </a:rPr>
              <a:t>Applicable charges recovered</a:t>
            </a:r>
          </a:p>
          <a:p>
            <a:pPr marL="342900" indent="-342900">
              <a:buFont typeface="Arial" panose="020B0604020202020204" pitchFamily="34" charset="0"/>
              <a:buChar char="•"/>
            </a:pPr>
            <a:r>
              <a:rPr lang="en-US" sz="1800" b="0" dirty="0">
                <a:solidFill>
                  <a:srgbClr val="002060"/>
                </a:solidFill>
              </a:rPr>
              <a:t>Primary securities created and necessary bills held as proof of purchase</a:t>
            </a:r>
          </a:p>
          <a:p>
            <a:pPr marL="342900" indent="-342900">
              <a:buFont typeface="Arial" panose="020B0604020202020204" pitchFamily="34" charset="0"/>
              <a:buChar char="•"/>
            </a:pPr>
            <a:r>
              <a:rPr lang="en-US" sz="1800" b="0" dirty="0">
                <a:solidFill>
                  <a:srgbClr val="002060"/>
                </a:solidFill>
              </a:rPr>
              <a:t>Post disbursement inspection made</a:t>
            </a:r>
          </a:p>
          <a:p>
            <a:pPr marL="342900" indent="-342900">
              <a:buFont typeface="Arial" panose="020B0604020202020204" pitchFamily="34" charset="0"/>
              <a:buChar char="•"/>
            </a:pPr>
            <a:r>
              <a:rPr lang="en-US" sz="1800" b="0" dirty="0">
                <a:solidFill>
                  <a:srgbClr val="002060"/>
                </a:solidFill>
              </a:rPr>
              <a:t>Balance confirmation letter at periodic intervals </a:t>
            </a:r>
          </a:p>
        </p:txBody>
      </p:sp>
      <p:sp>
        <p:nvSpPr>
          <p:cNvPr id="5" name="Slide Number Placeholder 4"/>
          <p:cNvSpPr>
            <a:spLocks noGrp="1"/>
          </p:cNvSpPr>
          <p:nvPr>
            <p:ph type="sldNum" sz="quarter" idx="12"/>
          </p:nvPr>
        </p:nvSpPr>
        <p:spPr/>
        <p:txBody>
          <a:bodyPr/>
          <a:lstStyle/>
          <a:p>
            <a:fld id="{B6F15528-21DE-4FAA-801E-634DDDAF4B2B}" type="slidenum">
              <a:rPr lang="en-US" smtClean="0"/>
              <a:pPr/>
              <a:t>50</a:t>
            </a:fld>
            <a:endParaRPr lang="en-US"/>
          </a:p>
        </p:txBody>
      </p:sp>
      <p:sp>
        <p:nvSpPr>
          <p:cNvPr id="6" name="Footer Placeholder 3"/>
          <p:cNvSpPr>
            <a:spLocks noGrp="1"/>
          </p:cNvSpPr>
          <p:nvPr>
            <p:ph type="ftr" sz="quarter" idx="11"/>
          </p:nvPr>
        </p:nvSpPr>
        <p:spPr>
          <a:xfrm>
            <a:off x="457200" y="6492876"/>
            <a:ext cx="8001000" cy="233046"/>
          </a:xfrm>
        </p:spPr>
        <p:txBody>
          <a:bodyPr/>
          <a:lstStyle/>
          <a:p>
            <a:endParaRPr lang="en-US"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51</a:t>
            </a:fld>
            <a:endParaRPr lang="en-US"/>
          </a:p>
        </p:txBody>
      </p:sp>
      <p:pic>
        <p:nvPicPr>
          <p:cNvPr id="4098" name="Picture 2" descr="C:\Users\kushagra.vyas\Desktop\fund base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81131" y="2819400"/>
            <a:ext cx="4945245" cy="34145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3400" y="609600"/>
            <a:ext cx="5791200" cy="838200"/>
          </a:xfrm>
        </p:spPr>
        <p:txBody>
          <a:bodyPr>
            <a:noAutofit/>
          </a:bodyPr>
          <a:lstStyle/>
          <a:p>
            <a:r>
              <a:rPr lang="en-IN" dirty="0"/>
              <a:t>TYPE OF ADVANCES</a:t>
            </a:r>
          </a:p>
        </p:txBody>
      </p:sp>
      <p:pic>
        <p:nvPicPr>
          <p:cNvPr id="4099" name="Picture 3" descr="C:\Users\kushagra.vyas\Desktop\non fund bas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74320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338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951" y="457518"/>
            <a:ext cx="6705600" cy="990282"/>
          </a:xfrm>
        </p:spPr>
        <p:style>
          <a:lnRef idx="2">
            <a:schemeClr val="accent5">
              <a:shade val="50000"/>
            </a:schemeClr>
          </a:lnRef>
          <a:fillRef idx="1">
            <a:schemeClr val="accent5"/>
          </a:fillRef>
          <a:effectRef idx="0">
            <a:schemeClr val="accent5"/>
          </a:effectRef>
          <a:fontRef idx="minor">
            <a:schemeClr val="lt1"/>
          </a:fontRef>
        </p:style>
        <p:txBody>
          <a:bodyPr/>
          <a:lstStyle/>
          <a:p>
            <a:r>
              <a:rPr lang="en-US" dirty="0">
                <a:solidFill>
                  <a:srgbClr val="002060"/>
                </a:solidFill>
              </a:rPr>
              <a:t>Fund based facilities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15435608"/>
              </p:ext>
            </p:extLst>
          </p:nvPr>
        </p:nvGraphicFramePr>
        <p:xfrm>
          <a:off x="548951" y="2057400"/>
          <a:ext cx="7620000"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a:xfrm rot="16200000">
            <a:off x="8319128" y="6190297"/>
            <a:ext cx="1315721" cy="365125"/>
          </a:xfrm>
        </p:spPr>
        <p:style>
          <a:lnRef idx="2">
            <a:schemeClr val="accent5">
              <a:shade val="50000"/>
            </a:schemeClr>
          </a:lnRef>
          <a:fillRef idx="1">
            <a:schemeClr val="accent5"/>
          </a:fillRef>
          <a:effectRef idx="0">
            <a:schemeClr val="accent5"/>
          </a:effectRef>
          <a:fontRef idx="minor">
            <a:schemeClr val="lt1"/>
          </a:fontRef>
        </p:style>
        <p:txBody>
          <a:bodyPr/>
          <a:lstStyle/>
          <a:p>
            <a:fld id="{B6F15528-21DE-4FAA-801E-634DDDAF4B2B}" type="slidenum">
              <a:rPr lang="en-US" smtClean="0">
                <a:solidFill>
                  <a:srgbClr val="002060"/>
                </a:solidFill>
              </a:rPr>
              <a:pPr/>
              <a:t>52</a:t>
            </a:fld>
            <a:endParaRPr lang="en-US">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718"/>
            <a:ext cx="7620000" cy="990282"/>
          </a:xfrm>
        </p:spPr>
        <p:txBody>
          <a:bodyPr>
            <a:normAutofit/>
          </a:bodyPr>
          <a:lstStyle/>
          <a:p>
            <a:r>
              <a:rPr lang="en-US" sz="2000" dirty="0"/>
              <a:t>CASH CREDIT/OD/TERM LOAN KEY DIFFERENCES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4982515"/>
              </p:ext>
            </p:extLst>
          </p:nvPr>
        </p:nvGraphicFramePr>
        <p:xfrm>
          <a:off x="228600" y="1295400"/>
          <a:ext cx="7848600" cy="4759960"/>
        </p:xfrm>
        <a:graphic>
          <a:graphicData uri="http://schemas.openxmlformats.org/drawingml/2006/table">
            <a:tbl>
              <a:tblPr firstRow="1" bandRow="1">
                <a:tableStyleId>{7DF18680-E054-41AD-8BC1-D1AEF772440D}</a:tableStyleId>
              </a:tblPr>
              <a:tblGrid>
                <a:gridCol w="2616200">
                  <a:extLst>
                    <a:ext uri="{9D8B030D-6E8A-4147-A177-3AD203B41FA5}">
                      <a16:colId xmlns:a16="http://schemas.microsoft.com/office/drawing/2014/main" val="20000"/>
                    </a:ext>
                  </a:extLst>
                </a:gridCol>
                <a:gridCol w="2616200">
                  <a:extLst>
                    <a:ext uri="{9D8B030D-6E8A-4147-A177-3AD203B41FA5}">
                      <a16:colId xmlns:a16="http://schemas.microsoft.com/office/drawing/2014/main" val="20001"/>
                    </a:ext>
                  </a:extLst>
                </a:gridCol>
                <a:gridCol w="2616200">
                  <a:extLst>
                    <a:ext uri="{9D8B030D-6E8A-4147-A177-3AD203B41FA5}">
                      <a16:colId xmlns:a16="http://schemas.microsoft.com/office/drawing/2014/main" val="20002"/>
                    </a:ext>
                  </a:extLst>
                </a:gridCol>
              </a:tblGrid>
              <a:tr h="370840">
                <a:tc>
                  <a:txBody>
                    <a:bodyPr/>
                    <a:lstStyle/>
                    <a:p>
                      <a:r>
                        <a:rPr lang="en-US" dirty="0"/>
                        <a:t>CASH CREDIT</a:t>
                      </a:r>
                    </a:p>
                  </a:txBody>
                  <a:tcPr/>
                </a:tc>
                <a:tc>
                  <a:txBody>
                    <a:bodyPr/>
                    <a:lstStyle/>
                    <a:p>
                      <a:r>
                        <a:rPr lang="en-US" dirty="0"/>
                        <a:t>OVERDRAFT</a:t>
                      </a:r>
                    </a:p>
                  </a:txBody>
                  <a:tcPr/>
                </a:tc>
                <a:tc>
                  <a:txBody>
                    <a:bodyPr/>
                    <a:lstStyle/>
                    <a:p>
                      <a:r>
                        <a:rPr lang="en-US" dirty="0"/>
                        <a:t>TERM LOAN</a:t>
                      </a:r>
                    </a:p>
                  </a:txBody>
                  <a:tcPr/>
                </a:tc>
                <a:extLst>
                  <a:ext uri="{0D108BD9-81ED-4DB2-BD59-A6C34878D82A}">
                    <a16:rowId xmlns:a16="http://schemas.microsoft.com/office/drawing/2014/main" val="10000"/>
                  </a:ext>
                </a:extLst>
              </a:tr>
              <a:tr h="370840">
                <a:tc>
                  <a:txBody>
                    <a:bodyPr/>
                    <a:lstStyle/>
                    <a:p>
                      <a:r>
                        <a:rPr lang="en-US" dirty="0"/>
                        <a:t>To finance working capital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a:t>
                      </a:r>
                      <a:r>
                        <a:rPr lang="en-US" baseline="0" dirty="0"/>
                        <a:t> per borrower’s requirement</a:t>
                      </a:r>
                      <a:endParaRPr lang="en-US" dirty="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To finance projects</a:t>
                      </a:r>
                    </a:p>
                    <a:p>
                      <a:endParaRPr lang="en-US" dirty="0"/>
                    </a:p>
                  </a:txBody>
                  <a:tcPr/>
                </a:tc>
                <a:extLst>
                  <a:ext uri="{0D108BD9-81ED-4DB2-BD59-A6C34878D82A}">
                    <a16:rowId xmlns:a16="http://schemas.microsoft.com/office/drawing/2014/main" val="10001"/>
                  </a:ext>
                </a:extLst>
              </a:tr>
              <a:tr h="370840">
                <a:tc>
                  <a:txBody>
                    <a:bodyPr/>
                    <a:lstStyle/>
                    <a:p>
                      <a:r>
                        <a:rPr lang="en-US" dirty="0"/>
                        <a:t>End use to ensure</a:t>
                      </a:r>
                    </a:p>
                  </a:txBody>
                  <a:tcPr/>
                </a:tc>
                <a:tc>
                  <a:txBody>
                    <a:bodyPr/>
                    <a:lstStyle/>
                    <a:p>
                      <a:r>
                        <a:rPr lang="en-US" dirty="0"/>
                        <a:t>End use not of prime importance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End use to ensure</a:t>
                      </a:r>
                    </a:p>
                    <a:p>
                      <a:endParaRPr lang="en-US" dirty="0"/>
                    </a:p>
                  </a:txBody>
                  <a:tcPr/>
                </a:tc>
                <a:extLst>
                  <a:ext uri="{0D108BD9-81ED-4DB2-BD59-A6C34878D82A}">
                    <a16:rowId xmlns:a16="http://schemas.microsoft.com/office/drawing/2014/main" val="10002"/>
                  </a:ext>
                </a:extLst>
              </a:tr>
              <a:tr h="370840">
                <a:tc>
                  <a:txBody>
                    <a:bodyPr/>
                    <a:lstStyle/>
                    <a:p>
                      <a:r>
                        <a:rPr lang="en-US" dirty="0"/>
                        <a:t>Used to acquire short term assets </a:t>
                      </a:r>
                    </a:p>
                  </a:txBody>
                  <a:tcPr/>
                </a:tc>
                <a:tc>
                  <a:txBody>
                    <a:bodyPr/>
                    <a:lstStyle/>
                    <a:p>
                      <a:r>
                        <a:rPr lang="en-US" dirty="0"/>
                        <a:t>Granted against pre existing assets</a:t>
                      </a:r>
                    </a:p>
                  </a:txBody>
                  <a:tcPr/>
                </a:tc>
                <a:tc>
                  <a:txBody>
                    <a:bodyPr/>
                    <a:lstStyle/>
                    <a:p>
                      <a:r>
                        <a:rPr lang="en-US" dirty="0"/>
                        <a:t>Used to acquire long term assets</a:t>
                      </a:r>
                    </a:p>
                  </a:txBody>
                  <a:tcPr/>
                </a:tc>
                <a:extLst>
                  <a:ext uri="{0D108BD9-81ED-4DB2-BD59-A6C34878D82A}">
                    <a16:rowId xmlns:a16="http://schemas.microsoft.com/office/drawing/2014/main" val="10003"/>
                  </a:ext>
                </a:extLst>
              </a:tr>
              <a:tr h="370840">
                <a:tc>
                  <a:txBody>
                    <a:bodyPr/>
                    <a:lstStyle/>
                    <a:p>
                      <a:r>
                        <a:rPr lang="en-US" dirty="0"/>
                        <a:t>Annual</a:t>
                      </a:r>
                      <a:r>
                        <a:rPr lang="en-US" baseline="0" dirty="0"/>
                        <a:t> renewal required</a:t>
                      </a:r>
                      <a:endParaRPr lang="en-US" dirty="0"/>
                    </a:p>
                  </a:txBody>
                  <a:tcPr/>
                </a:tc>
                <a:tc>
                  <a:txBody>
                    <a:bodyPr/>
                    <a:lstStyle/>
                    <a:p>
                      <a:r>
                        <a:rPr lang="en-US" dirty="0"/>
                        <a:t>Renewal is not mandatory</a:t>
                      </a:r>
                    </a:p>
                  </a:txBody>
                  <a:tcPr/>
                </a:tc>
                <a:tc>
                  <a:txBody>
                    <a:bodyPr/>
                    <a:lstStyle/>
                    <a:p>
                      <a:r>
                        <a:rPr lang="en-US" dirty="0"/>
                        <a:t>Annual review is generally required</a:t>
                      </a:r>
                    </a:p>
                  </a:txBody>
                  <a:tcPr/>
                </a:tc>
                <a:extLst>
                  <a:ext uri="{0D108BD9-81ED-4DB2-BD59-A6C34878D82A}">
                    <a16:rowId xmlns:a16="http://schemas.microsoft.com/office/drawing/2014/main" val="10004"/>
                  </a:ext>
                </a:extLst>
              </a:tr>
              <a:tr h="370840">
                <a:tc>
                  <a:txBody>
                    <a:bodyPr/>
                    <a:lstStyle/>
                    <a:p>
                      <a:r>
                        <a:rPr lang="en-US" dirty="0"/>
                        <a:t>Drawing power computed on basis of stock</a:t>
                      </a:r>
                      <a:r>
                        <a:rPr lang="en-US" baseline="0" dirty="0"/>
                        <a:t> statement</a:t>
                      </a:r>
                      <a:endParaRPr lang="en-US" dirty="0"/>
                    </a:p>
                  </a:txBody>
                  <a:tcPr/>
                </a:tc>
                <a:tc>
                  <a:txBody>
                    <a:bodyPr/>
                    <a:lstStyle/>
                    <a:p>
                      <a:r>
                        <a:rPr lang="en-US" dirty="0"/>
                        <a:t>Stock statement not required</a:t>
                      </a:r>
                    </a:p>
                  </a:txBody>
                  <a:tcPr/>
                </a:tc>
                <a:tc>
                  <a:txBody>
                    <a:bodyPr/>
                    <a:lstStyle/>
                    <a:p>
                      <a:r>
                        <a:rPr lang="en-US" dirty="0"/>
                        <a:t>Stock statement not required</a:t>
                      </a:r>
                    </a:p>
                  </a:txBody>
                  <a:tcPr/>
                </a:tc>
                <a:extLst>
                  <a:ext uri="{0D108BD9-81ED-4DB2-BD59-A6C34878D82A}">
                    <a16:rowId xmlns:a16="http://schemas.microsoft.com/office/drawing/2014/main" val="10005"/>
                  </a:ext>
                </a:extLst>
              </a:tr>
              <a:tr h="370840">
                <a:tc>
                  <a:txBody>
                    <a:bodyPr/>
                    <a:lstStyle/>
                    <a:p>
                      <a:r>
                        <a:rPr lang="en-US" dirty="0"/>
                        <a:t>Can be a credit balance</a:t>
                      </a:r>
                    </a:p>
                  </a:txBody>
                  <a:tcPr/>
                </a:tc>
                <a:tc>
                  <a:txBody>
                    <a:bodyPr/>
                    <a:lstStyle/>
                    <a:p>
                      <a:r>
                        <a:rPr lang="en-US" dirty="0"/>
                        <a:t>Can be a credit balance</a:t>
                      </a:r>
                    </a:p>
                  </a:txBody>
                  <a:tcPr/>
                </a:tc>
                <a:tc>
                  <a:txBody>
                    <a:bodyPr/>
                    <a:lstStyle/>
                    <a:p>
                      <a:r>
                        <a:rPr lang="en-US" dirty="0"/>
                        <a:t>Can not</a:t>
                      </a:r>
                      <a:r>
                        <a:rPr lang="en-US" baseline="0" dirty="0"/>
                        <a:t> </a:t>
                      </a:r>
                      <a:r>
                        <a:rPr lang="en-US" dirty="0"/>
                        <a:t>be a credit balance</a:t>
                      </a:r>
                    </a:p>
                  </a:txBody>
                  <a:tcPr/>
                </a:tc>
                <a:extLst>
                  <a:ext uri="{0D108BD9-81ED-4DB2-BD59-A6C34878D82A}">
                    <a16:rowId xmlns:a16="http://schemas.microsoft.com/office/drawing/2014/main" val="10006"/>
                  </a:ext>
                </a:extLst>
              </a:tr>
            </a:tbl>
          </a:graphicData>
        </a:graphic>
      </p:graphicFrame>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718"/>
            <a:ext cx="5943600" cy="761682"/>
          </a:xfrm>
        </p:spPr>
        <p:txBody>
          <a:bodyPr>
            <a:normAutofit fontScale="90000"/>
          </a:bodyPr>
          <a:lstStyle/>
          <a:p>
            <a:r>
              <a:rPr lang="en-US" dirty="0"/>
              <a:t>         WHAT IS RENEWAL</a:t>
            </a:r>
          </a:p>
        </p:txBody>
      </p:sp>
      <p:sp>
        <p:nvSpPr>
          <p:cNvPr id="3" name="Content Placeholder 2"/>
          <p:cNvSpPr>
            <a:spLocks noGrp="1"/>
          </p:cNvSpPr>
          <p:nvPr>
            <p:ph idx="1"/>
          </p:nvPr>
        </p:nvSpPr>
        <p:spPr>
          <a:xfrm>
            <a:off x="304800" y="990600"/>
            <a:ext cx="7772400" cy="5135563"/>
          </a:xfrm>
        </p:spPr>
        <p:txBody>
          <a:bodyPr>
            <a:noAutofit/>
          </a:bodyPr>
          <a:lstStyle/>
          <a:p>
            <a:pPr algn="just"/>
            <a:r>
              <a:rPr lang="en-US" sz="1800" b="0" dirty="0">
                <a:solidFill>
                  <a:srgbClr val="002060"/>
                </a:solidFill>
              </a:rPr>
              <a:t>CC/OD limits are valid for a period of 12 months. Hence, the same are renewed after every 12 months to assess the working capital requirements of the borrower based on the :</a:t>
            </a:r>
          </a:p>
          <a:p>
            <a:pPr algn="just"/>
            <a:endParaRPr lang="en-US" sz="1800" b="0" dirty="0">
              <a:solidFill>
                <a:srgbClr val="002060"/>
              </a:solidFill>
            </a:endParaRPr>
          </a:p>
          <a:p>
            <a:pPr marL="457200" indent="-457200" algn="just">
              <a:buAutoNum type="alphaLcParenR"/>
            </a:pPr>
            <a:r>
              <a:rPr lang="en-US" sz="1800" b="0" dirty="0">
                <a:solidFill>
                  <a:srgbClr val="002060"/>
                </a:solidFill>
              </a:rPr>
              <a:t>actual as per the audited/unaudited financials of the last year</a:t>
            </a:r>
          </a:p>
          <a:p>
            <a:pPr marL="457200" indent="-457200" algn="just">
              <a:buAutoNum type="alphaLcParenR"/>
            </a:pPr>
            <a:r>
              <a:rPr lang="en-US" sz="1800" b="0" dirty="0">
                <a:solidFill>
                  <a:srgbClr val="002060"/>
                </a:solidFill>
              </a:rPr>
              <a:t>achievement of its projections</a:t>
            </a:r>
          </a:p>
          <a:p>
            <a:pPr marL="457200" indent="-457200" algn="just">
              <a:buAutoNum type="alphaLcParenR"/>
            </a:pPr>
            <a:r>
              <a:rPr lang="en-US" sz="1800" b="0" dirty="0">
                <a:solidFill>
                  <a:srgbClr val="002060"/>
                </a:solidFill>
              </a:rPr>
              <a:t>actual of the current year as per the provisional financials and projections of the next year. </a:t>
            </a:r>
          </a:p>
          <a:p>
            <a:pPr marL="457200" indent="-457200" algn="just"/>
            <a:r>
              <a:rPr lang="en-US" sz="1800" b="0" dirty="0">
                <a:solidFill>
                  <a:srgbClr val="002060"/>
                </a:solidFill>
              </a:rPr>
              <a:t>Based on above , the bank will- </a:t>
            </a:r>
          </a:p>
          <a:p>
            <a:pPr marL="457200" indent="-457200" algn="just">
              <a:buAutoNum type="alphaLcParenR"/>
            </a:pPr>
            <a:r>
              <a:rPr lang="en-US" sz="1800" b="0" dirty="0">
                <a:solidFill>
                  <a:srgbClr val="002060"/>
                </a:solidFill>
              </a:rPr>
              <a:t>Maintain the same level of limits</a:t>
            </a:r>
          </a:p>
          <a:p>
            <a:pPr marL="457200" indent="-457200" algn="just">
              <a:buAutoNum type="alphaLcParenR"/>
            </a:pPr>
            <a:r>
              <a:rPr lang="en-US" sz="1800" b="0" dirty="0">
                <a:solidFill>
                  <a:srgbClr val="002060"/>
                </a:solidFill>
              </a:rPr>
              <a:t>Decrease the limits </a:t>
            </a:r>
          </a:p>
          <a:p>
            <a:pPr marL="457200" indent="-457200" algn="just">
              <a:buAutoNum type="alphaLcParenR"/>
            </a:pPr>
            <a:r>
              <a:rPr lang="en-US" sz="1800" b="0" dirty="0">
                <a:solidFill>
                  <a:srgbClr val="002060"/>
                </a:solidFill>
              </a:rPr>
              <a:t>Increase the limits as per the borrower’s requirements</a:t>
            </a:r>
          </a:p>
          <a:p>
            <a:pPr algn="just"/>
            <a:r>
              <a:rPr lang="en-US" b="0" dirty="0">
                <a:solidFill>
                  <a:srgbClr val="002060"/>
                </a:solidFill>
              </a:rPr>
              <a:t>  </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718"/>
            <a:ext cx="7620000" cy="1066482"/>
          </a:xfrm>
        </p:spPr>
        <p:txBody>
          <a:bodyPr/>
          <a:lstStyle/>
          <a:p>
            <a:r>
              <a:rPr lang="en-US" dirty="0"/>
              <a:t>What is short review</a:t>
            </a:r>
          </a:p>
        </p:txBody>
      </p:sp>
      <p:sp>
        <p:nvSpPr>
          <p:cNvPr id="3" name="Content Placeholder 2"/>
          <p:cNvSpPr>
            <a:spLocks noGrp="1"/>
          </p:cNvSpPr>
          <p:nvPr>
            <p:ph idx="1"/>
          </p:nvPr>
        </p:nvSpPr>
        <p:spPr>
          <a:xfrm>
            <a:off x="304800" y="1143000"/>
            <a:ext cx="7772400" cy="4983163"/>
          </a:xfrm>
        </p:spPr>
        <p:txBody>
          <a:bodyPr/>
          <a:lstStyle/>
          <a:p>
            <a:endParaRPr lang="en-US" dirty="0"/>
          </a:p>
          <a:p>
            <a:r>
              <a:rPr lang="en-US" b="0" dirty="0">
                <a:solidFill>
                  <a:srgbClr val="002060"/>
                </a:solidFill>
              </a:rPr>
              <a:t>Short review is required where the account has become due for renewal but the same is not yet done due to-</a:t>
            </a:r>
          </a:p>
          <a:p>
            <a:endParaRPr lang="en-US" b="0" dirty="0">
              <a:solidFill>
                <a:srgbClr val="002060"/>
              </a:solidFill>
            </a:endParaRPr>
          </a:p>
          <a:p>
            <a:pPr marL="457200" indent="-457200">
              <a:buAutoNum type="alphaLcParenR"/>
            </a:pPr>
            <a:r>
              <a:rPr lang="en-US" b="0" dirty="0">
                <a:solidFill>
                  <a:srgbClr val="002060"/>
                </a:solidFill>
              </a:rPr>
              <a:t>Non submission of financials including CMA, ITRs, GST returns etc by the borrower or</a:t>
            </a:r>
          </a:p>
          <a:p>
            <a:pPr marL="457200" indent="-457200">
              <a:buAutoNum type="alphaLcParenR"/>
            </a:pPr>
            <a:r>
              <a:rPr lang="en-US" b="0" dirty="0">
                <a:solidFill>
                  <a:srgbClr val="002060"/>
                </a:solidFill>
              </a:rPr>
              <a:t>The requisite papers are submitted by the borrower but renewal is pending at the end of the bank.</a:t>
            </a:r>
          </a:p>
          <a:p>
            <a:pPr marL="457200" indent="-457200">
              <a:buAutoNum type="alphaLcParenR"/>
            </a:pPr>
            <a:endParaRPr lang="en-US" b="0" dirty="0">
              <a:solidFill>
                <a:srgbClr val="002060"/>
              </a:solidFill>
            </a:endParaRPr>
          </a:p>
          <a:p>
            <a:pPr marL="457200" indent="-457200"/>
            <a:r>
              <a:rPr lang="en-US" dirty="0"/>
              <a:t> </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a:bodyPr>
          <a:lstStyle/>
          <a:p>
            <a:r>
              <a:rPr lang="en-US" sz="2200" u="sng" dirty="0">
                <a:solidFill>
                  <a:schemeClr val="tx2"/>
                </a:solidFill>
              </a:rPr>
              <a:t> WHAT IS  DRAWING POWER </a:t>
            </a:r>
          </a:p>
          <a:p>
            <a:r>
              <a:rPr lang="en-US" sz="1800" b="0" dirty="0">
                <a:solidFill>
                  <a:srgbClr val="002060"/>
                </a:solidFill>
              </a:rPr>
              <a:t>DP  is the amount of working capital funds allowed to borrower to draw from the working capital limit allotted to him</a:t>
            </a:r>
          </a:p>
          <a:p>
            <a:r>
              <a:rPr lang="en-US" sz="1800" b="0" dirty="0">
                <a:solidFill>
                  <a:srgbClr val="002060"/>
                </a:solidFill>
              </a:rPr>
              <a:t>Calculated on basis of stock statements submitted by the borrower</a:t>
            </a:r>
          </a:p>
          <a:p>
            <a:endParaRPr lang="en-US" sz="1800" b="0" dirty="0">
              <a:solidFill>
                <a:srgbClr val="002060"/>
              </a:solidFill>
            </a:endParaRPr>
          </a:p>
          <a:p>
            <a:r>
              <a:rPr lang="en-US" sz="1800" b="0" dirty="0">
                <a:solidFill>
                  <a:srgbClr val="002060"/>
                </a:solidFill>
              </a:rPr>
              <a:t>There can be 2 situations:</a:t>
            </a:r>
          </a:p>
          <a:p>
            <a:endParaRPr lang="en-US" sz="1800" dirty="0">
              <a:solidFill>
                <a:schemeClr val="accent3">
                  <a:lumMod val="75000"/>
                </a:schemeClr>
              </a:solidFill>
            </a:endParaRPr>
          </a:p>
          <a:p>
            <a:endParaRPr lang="en-US" sz="2200" u="sng" dirty="0">
              <a:solidFill>
                <a:schemeClr val="tx2"/>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56</a:t>
            </a:fld>
            <a:endParaRPr lang="en-US"/>
          </a:p>
        </p:txBody>
      </p:sp>
      <p:sp>
        <p:nvSpPr>
          <p:cNvPr id="9" name="Right Brace 8"/>
          <p:cNvSpPr/>
          <p:nvPr/>
        </p:nvSpPr>
        <p:spPr>
          <a:xfrm rot="16200000">
            <a:off x="3314700" y="723900"/>
            <a:ext cx="914400" cy="4495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0" name="Rounded Rectangle 9"/>
          <p:cNvSpPr/>
          <p:nvPr/>
        </p:nvSpPr>
        <p:spPr>
          <a:xfrm>
            <a:off x="457200" y="3505200"/>
            <a:ext cx="2819400" cy="7620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3">
                    <a:lumMod val="75000"/>
                  </a:schemeClr>
                </a:solidFill>
              </a:rPr>
              <a:t>DP exceeds sanctioned limit</a:t>
            </a:r>
            <a:endParaRPr lang="en-IN" dirty="0">
              <a:solidFill>
                <a:schemeClr val="accent3">
                  <a:lumMod val="75000"/>
                </a:schemeClr>
              </a:solidFill>
            </a:endParaRPr>
          </a:p>
        </p:txBody>
      </p:sp>
      <p:sp>
        <p:nvSpPr>
          <p:cNvPr id="11" name="Rounded Rectangle 10"/>
          <p:cNvSpPr/>
          <p:nvPr/>
        </p:nvSpPr>
        <p:spPr>
          <a:xfrm>
            <a:off x="4191000" y="3505200"/>
            <a:ext cx="2819400" cy="7620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3">
                    <a:lumMod val="75000"/>
                  </a:schemeClr>
                </a:solidFill>
              </a:rPr>
              <a:t>DP lower than sanctioned limit</a:t>
            </a:r>
            <a:endParaRPr lang="en-IN" dirty="0">
              <a:solidFill>
                <a:schemeClr val="accent3">
                  <a:lumMod val="75000"/>
                </a:schemeClr>
              </a:solidFill>
            </a:endParaRPr>
          </a:p>
        </p:txBody>
      </p:sp>
      <p:sp>
        <p:nvSpPr>
          <p:cNvPr id="13" name="Flowchart: Decision 12"/>
          <p:cNvSpPr/>
          <p:nvPr/>
        </p:nvSpPr>
        <p:spPr>
          <a:xfrm>
            <a:off x="1409699" y="4267200"/>
            <a:ext cx="4724400" cy="8382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Amount allowed to withdraw</a:t>
            </a:r>
            <a:endParaRPr lang="en-IN" dirty="0"/>
          </a:p>
        </p:txBody>
      </p:sp>
      <p:cxnSp>
        <p:nvCxnSpPr>
          <p:cNvPr id="15" name="Straight Arrow Connector 14"/>
          <p:cNvCxnSpPr>
            <a:stCxn id="13" idx="2"/>
          </p:cNvCxnSpPr>
          <p:nvPr/>
        </p:nvCxnSpPr>
        <p:spPr>
          <a:xfrm flipH="1">
            <a:off x="2057400" y="5105400"/>
            <a:ext cx="1714499"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771899" y="5105400"/>
            <a:ext cx="1943101"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685800" y="5334000"/>
            <a:ext cx="1752600" cy="9525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Sanction limit</a:t>
            </a:r>
            <a:endParaRPr lang="en-IN" dirty="0"/>
          </a:p>
        </p:txBody>
      </p:sp>
      <p:sp>
        <p:nvSpPr>
          <p:cNvPr id="20" name="Oval 19"/>
          <p:cNvSpPr/>
          <p:nvPr/>
        </p:nvSpPr>
        <p:spPr>
          <a:xfrm>
            <a:off x="5600700" y="5508009"/>
            <a:ext cx="1714500" cy="9525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Drawing Power</a:t>
            </a:r>
            <a:endParaRPr lang="en-IN" dirty="0"/>
          </a:p>
        </p:txBody>
      </p:sp>
      <p:sp>
        <p:nvSpPr>
          <p:cNvPr id="14" name="Footer Placeholder 3"/>
          <p:cNvSpPr>
            <a:spLocks noGrp="1"/>
          </p:cNvSpPr>
          <p:nvPr>
            <p:ph type="ftr" sz="quarter" idx="11"/>
          </p:nvPr>
        </p:nvSpPr>
        <p:spPr>
          <a:xfrm>
            <a:off x="457200" y="6492876"/>
            <a:ext cx="8001000" cy="233046"/>
          </a:xfrm>
        </p:spPr>
        <p:txBody>
          <a:bodyPr/>
          <a:lstStyle/>
          <a:p>
            <a:endParaRPr lang="en-US" b="1" dirty="0">
              <a:solidFill>
                <a:srgbClr val="FF0000"/>
              </a:solidFill>
            </a:endParaRPr>
          </a:p>
        </p:txBody>
      </p:sp>
    </p:spTree>
    <p:extLst>
      <p:ext uri="{BB962C8B-B14F-4D97-AF65-F5344CB8AC3E}">
        <p14:creationId xmlns:p14="http://schemas.microsoft.com/office/powerpoint/2010/main" val="2678335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718"/>
            <a:ext cx="7315200" cy="990282"/>
          </a:xfrm>
        </p:spPr>
        <p:txBody>
          <a:bodyPr/>
          <a:lstStyle/>
          <a:p>
            <a:r>
              <a:rPr lang="en-US" dirty="0"/>
              <a:t>GENERAL DP CALCULATION</a:t>
            </a:r>
          </a:p>
        </p:txBody>
      </p:sp>
      <p:sp>
        <p:nvSpPr>
          <p:cNvPr id="3" name="Content Placeholder 2"/>
          <p:cNvSpPr>
            <a:spLocks noGrp="1"/>
          </p:cNvSpPr>
          <p:nvPr>
            <p:ph idx="1"/>
          </p:nvPr>
        </p:nvSpPr>
        <p:spPr>
          <a:xfrm>
            <a:off x="381000" y="1295400"/>
            <a:ext cx="7696200" cy="4830763"/>
          </a:xfrm>
        </p:spPr>
        <p:txBody>
          <a:bodyPr>
            <a:normAutofit fontScale="92500" lnSpcReduction="10000"/>
          </a:bodyPr>
          <a:lstStyle/>
          <a:p>
            <a:r>
              <a:rPr lang="en-US" dirty="0"/>
              <a:t>A) </a:t>
            </a:r>
            <a:r>
              <a:rPr lang="en-US" u="sng" dirty="0">
                <a:solidFill>
                  <a:srgbClr val="002060"/>
                </a:solidFill>
              </a:rPr>
              <a:t>DP AGAINST STOCKS</a:t>
            </a:r>
          </a:p>
          <a:p>
            <a:r>
              <a:rPr lang="en-US" sz="1800" b="0" dirty="0">
                <a:solidFill>
                  <a:srgbClr val="002060"/>
                </a:solidFill>
              </a:rPr>
              <a:t>a)  Total Stocks</a:t>
            </a:r>
          </a:p>
          <a:p>
            <a:r>
              <a:rPr lang="en-US" sz="1800" b="0" dirty="0">
                <a:solidFill>
                  <a:srgbClr val="002060"/>
                </a:solidFill>
              </a:rPr>
              <a:t>b) Less- Obsolete Stocks</a:t>
            </a:r>
          </a:p>
          <a:p>
            <a:r>
              <a:rPr lang="en-US" sz="1800" b="0" dirty="0">
                <a:solidFill>
                  <a:srgbClr val="002060"/>
                </a:solidFill>
              </a:rPr>
              <a:t>c) Less- Trade Payables</a:t>
            </a:r>
          </a:p>
          <a:p>
            <a:r>
              <a:rPr lang="en-US" sz="1800" b="0" dirty="0">
                <a:solidFill>
                  <a:srgbClr val="002060"/>
                </a:solidFill>
              </a:rPr>
              <a:t>d) Less- Margin</a:t>
            </a:r>
          </a:p>
          <a:p>
            <a:r>
              <a:rPr lang="en-US" sz="1800" b="0" dirty="0">
                <a:solidFill>
                  <a:srgbClr val="002060"/>
                </a:solidFill>
              </a:rPr>
              <a:t>e) Balance </a:t>
            </a:r>
            <a:r>
              <a:rPr lang="en-US" sz="1800" b="0" dirty="0" err="1">
                <a:solidFill>
                  <a:srgbClr val="002060"/>
                </a:solidFill>
              </a:rPr>
              <a:t>i.e</a:t>
            </a:r>
            <a:r>
              <a:rPr lang="en-US" sz="1800" b="0" dirty="0">
                <a:solidFill>
                  <a:srgbClr val="002060"/>
                </a:solidFill>
              </a:rPr>
              <a:t> .D P against stocks</a:t>
            </a:r>
          </a:p>
          <a:p>
            <a:r>
              <a:rPr lang="en-US" sz="1800" dirty="0">
                <a:solidFill>
                  <a:srgbClr val="002060"/>
                </a:solidFill>
              </a:rPr>
              <a:t>B) </a:t>
            </a:r>
            <a:r>
              <a:rPr lang="en-US" sz="1800" u="sng" dirty="0">
                <a:solidFill>
                  <a:srgbClr val="002060"/>
                </a:solidFill>
              </a:rPr>
              <a:t>DP AGAINST BOOK DEBTS</a:t>
            </a:r>
          </a:p>
          <a:p>
            <a:pPr marL="342900" indent="-342900">
              <a:buAutoNum type="alphaLcParenR"/>
            </a:pPr>
            <a:r>
              <a:rPr lang="en-US" sz="1800" b="0" dirty="0">
                <a:solidFill>
                  <a:srgbClr val="002060"/>
                </a:solidFill>
              </a:rPr>
              <a:t>Total book debts</a:t>
            </a:r>
          </a:p>
          <a:p>
            <a:pPr marL="342900" indent="-342900">
              <a:buAutoNum type="alphaLcParenR"/>
            </a:pPr>
            <a:r>
              <a:rPr lang="en-US" sz="1800" b="0" dirty="0">
                <a:solidFill>
                  <a:srgbClr val="002060"/>
                </a:solidFill>
              </a:rPr>
              <a:t>Less: book debts above prescribed age</a:t>
            </a:r>
          </a:p>
          <a:p>
            <a:pPr marL="342900" indent="-342900">
              <a:buAutoNum type="alphaLcParenR"/>
            </a:pPr>
            <a:r>
              <a:rPr lang="en-US" sz="1800" b="0" dirty="0">
                <a:solidFill>
                  <a:srgbClr val="002060"/>
                </a:solidFill>
              </a:rPr>
              <a:t>Less: Margin</a:t>
            </a:r>
          </a:p>
          <a:p>
            <a:pPr marL="342900" indent="-342900">
              <a:buAutoNum type="alphaLcParenR"/>
            </a:pPr>
            <a:r>
              <a:rPr lang="en-US" sz="1800" b="0" dirty="0">
                <a:solidFill>
                  <a:srgbClr val="002060"/>
                </a:solidFill>
              </a:rPr>
              <a:t>Balance i.e. DP against book debts</a:t>
            </a:r>
          </a:p>
          <a:p>
            <a:endParaRPr lang="en-US" b="0" dirty="0">
              <a:solidFill>
                <a:srgbClr val="002060"/>
              </a:solidFill>
            </a:endParaRPr>
          </a:p>
          <a:p>
            <a:r>
              <a:rPr lang="en-US" b="0" dirty="0">
                <a:solidFill>
                  <a:srgbClr val="002060"/>
                </a:solidFill>
              </a:rPr>
              <a:t>C) </a:t>
            </a:r>
            <a:r>
              <a:rPr lang="en-US" u="sng" dirty="0">
                <a:solidFill>
                  <a:srgbClr val="002060"/>
                </a:solidFill>
              </a:rPr>
              <a:t>TOTAL DRAWING POWER</a:t>
            </a:r>
            <a:r>
              <a:rPr lang="en-US" b="0" dirty="0">
                <a:solidFill>
                  <a:srgbClr val="002060"/>
                </a:solidFill>
              </a:rPr>
              <a:t>-                 A+B</a:t>
            </a:r>
          </a:p>
          <a:p>
            <a:endParaRPr lang="en-US" b="0" u="sng"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96200" cy="914400"/>
          </a:xfrm>
        </p:spPr>
        <p:txBody>
          <a:bodyPr>
            <a:normAutofit/>
          </a:bodyPr>
          <a:lstStyle/>
          <a:p>
            <a:r>
              <a:rPr lang="en-US" sz="1800" dirty="0"/>
              <a:t>WHAT IF CREDITORS EXCEED THE VALUE OF STOCKS-</a:t>
            </a:r>
            <a:br>
              <a:rPr lang="en-US" sz="1800" dirty="0"/>
            </a:br>
            <a:r>
              <a:rPr lang="en-US" sz="1800" dirty="0"/>
              <a:t> Banks’ Credit policy</a:t>
            </a:r>
          </a:p>
        </p:txBody>
      </p:sp>
      <p:sp>
        <p:nvSpPr>
          <p:cNvPr id="3" name="Content Placeholder 2"/>
          <p:cNvSpPr>
            <a:spLocks noGrp="1"/>
          </p:cNvSpPr>
          <p:nvPr>
            <p:ph idx="1"/>
          </p:nvPr>
        </p:nvSpPr>
        <p:spPr>
          <a:xfrm>
            <a:off x="381000" y="990600"/>
            <a:ext cx="7696200" cy="5135563"/>
          </a:xfrm>
        </p:spPr>
        <p:txBody>
          <a:bodyPr>
            <a:normAutofit fontScale="77500" lnSpcReduction="20000"/>
          </a:bodyPr>
          <a:lstStyle/>
          <a:p>
            <a:r>
              <a:rPr lang="en-US" u="sng" dirty="0">
                <a:solidFill>
                  <a:schemeClr val="accent3">
                    <a:lumMod val="75000"/>
                  </a:schemeClr>
                </a:solidFill>
              </a:rPr>
              <a:t>Example-</a:t>
            </a:r>
          </a:p>
          <a:p>
            <a:endParaRPr lang="en-US" dirty="0"/>
          </a:p>
          <a:p>
            <a:r>
              <a:rPr lang="en-US" dirty="0"/>
              <a:t> </a:t>
            </a:r>
            <a:r>
              <a:rPr lang="en-US" u="sng" dirty="0">
                <a:solidFill>
                  <a:srgbClr val="002060"/>
                </a:solidFill>
              </a:rPr>
              <a:t>DP AGAINST STOCKS</a:t>
            </a:r>
            <a:r>
              <a:rPr lang="en-US" dirty="0">
                <a:solidFill>
                  <a:srgbClr val="002060"/>
                </a:solidFill>
              </a:rPr>
              <a:t>					</a:t>
            </a:r>
            <a:r>
              <a:rPr lang="en-US" u="sng" dirty="0">
                <a:solidFill>
                  <a:srgbClr val="002060"/>
                </a:solidFill>
              </a:rPr>
              <a:t>Rs </a:t>
            </a:r>
          </a:p>
          <a:p>
            <a:r>
              <a:rPr lang="en-US" b="0" dirty="0">
                <a:solidFill>
                  <a:srgbClr val="002060"/>
                </a:solidFill>
              </a:rPr>
              <a:t>a)  Total Stocks						100</a:t>
            </a:r>
          </a:p>
          <a:p>
            <a:r>
              <a:rPr lang="en-US" b="0" dirty="0">
                <a:solidFill>
                  <a:srgbClr val="002060"/>
                </a:solidFill>
              </a:rPr>
              <a:t>b) Less- Obsolete Stocks					--</a:t>
            </a:r>
          </a:p>
          <a:p>
            <a:r>
              <a:rPr lang="en-US" b="0" dirty="0">
                <a:solidFill>
                  <a:srgbClr val="002060"/>
                </a:solidFill>
              </a:rPr>
              <a:t>c) Less- Trade Payables					300</a:t>
            </a:r>
          </a:p>
          <a:p>
            <a:r>
              <a:rPr lang="en-US" b="0" dirty="0">
                <a:solidFill>
                  <a:srgbClr val="002060"/>
                </a:solidFill>
              </a:rPr>
              <a:t>d) Less- Margin						--</a:t>
            </a:r>
          </a:p>
          <a:p>
            <a:r>
              <a:rPr lang="en-US" b="0" dirty="0">
                <a:solidFill>
                  <a:srgbClr val="002060"/>
                </a:solidFill>
              </a:rPr>
              <a:t>e) Balance </a:t>
            </a:r>
            <a:r>
              <a:rPr lang="en-US" b="0" dirty="0" err="1">
                <a:solidFill>
                  <a:srgbClr val="002060"/>
                </a:solidFill>
              </a:rPr>
              <a:t>i.e.DP</a:t>
            </a:r>
            <a:r>
              <a:rPr lang="en-US" b="0" dirty="0">
                <a:solidFill>
                  <a:srgbClr val="002060"/>
                </a:solidFill>
              </a:rPr>
              <a:t> against stocks			             (-) 200</a:t>
            </a:r>
          </a:p>
          <a:p>
            <a:r>
              <a:rPr lang="en-US" dirty="0">
                <a:solidFill>
                  <a:srgbClr val="002060"/>
                </a:solidFill>
              </a:rPr>
              <a:t>B) </a:t>
            </a:r>
            <a:r>
              <a:rPr lang="en-US" u="sng" dirty="0">
                <a:solidFill>
                  <a:srgbClr val="002060"/>
                </a:solidFill>
              </a:rPr>
              <a:t>DP AGAINST BOOK DEBTS</a:t>
            </a:r>
          </a:p>
          <a:p>
            <a:pPr marL="342900" indent="-342900">
              <a:buAutoNum type="alphaLcParenR"/>
            </a:pPr>
            <a:r>
              <a:rPr lang="en-US" b="0" dirty="0">
                <a:solidFill>
                  <a:srgbClr val="002060"/>
                </a:solidFill>
              </a:rPr>
              <a:t>Total book debts		                                                                500   	</a:t>
            </a:r>
          </a:p>
          <a:p>
            <a:pPr marL="342900" indent="-342900">
              <a:buAutoNum type="alphaLcParenR"/>
            </a:pPr>
            <a:r>
              <a:rPr lang="en-US" b="0" dirty="0">
                <a:solidFill>
                  <a:srgbClr val="002060"/>
                </a:solidFill>
              </a:rPr>
              <a:t>Less: book debts above  prescribed age                                             --</a:t>
            </a:r>
          </a:p>
          <a:p>
            <a:pPr marL="342900" indent="-342900">
              <a:buAutoNum type="alphaLcParenR"/>
            </a:pPr>
            <a:r>
              <a:rPr lang="en-US" b="0" dirty="0">
                <a:solidFill>
                  <a:srgbClr val="002060"/>
                </a:solidFill>
              </a:rPr>
              <a:t>Less: Margin @ 40%                                                                         200</a:t>
            </a:r>
          </a:p>
          <a:p>
            <a:pPr marL="342900" indent="-342900">
              <a:buAutoNum type="alphaLcParenR"/>
            </a:pPr>
            <a:r>
              <a:rPr lang="en-US" b="0" dirty="0">
                <a:solidFill>
                  <a:srgbClr val="002060"/>
                </a:solidFill>
              </a:rPr>
              <a:t>Balance i.e. DP against book debts                                                   300</a:t>
            </a:r>
          </a:p>
          <a:p>
            <a:endParaRPr lang="en-US" b="0" dirty="0">
              <a:solidFill>
                <a:srgbClr val="002060"/>
              </a:solidFill>
            </a:endParaRPr>
          </a:p>
          <a:p>
            <a:r>
              <a:rPr lang="en-US" b="0" dirty="0">
                <a:solidFill>
                  <a:srgbClr val="002060"/>
                </a:solidFill>
              </a:rPr>
              <a:t>C) </a:t>
            </a:r>
            <a:r>
              <a:rPr lang="en-US" u="sng" dirty="0">
                <a:solidFill>
                  <a:srgbClr val="002060"/>
                </a:solidFill>
              </a:rPr>
              <a:t>TOTAL DRAWING POWER</a:t>
            </a:r>
            <a:r>
              <a:rPr lang="en-US" b="0" dirty="0">
                <a:solidFill>
                  <a:srgbClr val="002060"/>
                </a:solidFill>
              </a:rPr>
              <a:t>-                                              Rs 100/- or Rs 300/-?</a:t>
            </a:r>
            <a:endParaRPr lang="en-US" u="sng" dirty="0"/>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543800" cy="837882"/>
          </a:xfrm>
        </p:spPr>
        <p:txBody>
          <a:bodyPr>
            <a:normAutofit fontScale="90000"/>
          </a:bodyPr>
          <a:lstStyle/>
          <a:p>
            <a:r>
              <a:rPr lang="en-US" sz="1800" dirty="0"/>
              <a:t>CAN CREDITORS BE SET OFF FROM DEBTORS-</a:t>
            </a:r>
            <a:br>
              <a:rPr lang="en-US" sz="1800" dirty="0"/>
            </a:br>
            <a:r>
              <a:rPr lang="en-US" sz="1800" dirty="0"/>
              <a:t>Banks’ credit Policy</a:t>
            </a:r>
            <a:br>
              <a:rPr lang="en-US" sz="1800" dirty="0"/>
            </a:br>
            <a:endParaRPr lang="en-US" sz="1800" dirty="0"/>
          </a:p>
        </p:txBody>
      </p:sp>
      <p:sp>
        <p:nvSpPr>
          <p:cNvPr id="3" name="Content Placeholder 2"/>
          <p:cNvSpPr>
            <a:spLocks noGrp="1"/>
          </p:cNvSpPr>
          <p:nvPr>
            <p:ph idx="1"/>
          </p:nvPr>
        </p:nvSpPr>
        <p:spPr>
          <a:xfrm>
            <a:off x="228600" y="914400"/>
            <a:ext cx="7848600" cy="5211763"/>
          </a:xfrm>
        </p:spPr>
        <p:txBody>
          <a:bodyPr>
            <a:normAutofit/>
          </a:bodyPr>
          <a:lstStyle/>
          <a:p>
            <a:r>
              <a:rPr lang="en-US" u="sng" dirty="0">
                <a:solidFill>
                  <a:schemeClr val="accent3">
                    <a:lumMod val="75000"/>
                  </a:schemeClr>
                </a:solidFill>
              </a:rPr>
              <a:t>Example-</a:t>
            </a:r>
          </a:p>
          <a:p>
            <a:r>
              <a:rPr lang="en-US" sz="1800" b="0" u="sng" dirty="0">
                <a:solidFill>
                  <a:srgbClr val="002060"/>
                </a:solidFill>
              </a:rPr>
              <a:t>Calculation of Trade Payables after set off</a:t>
            </a:r>
          </a:p>
          <a:p>
            <a:r>
              <a:rPr lang="en-US" sz="1800" b="0" dirty="0">
                <a:solidFill>
                  <a:srgbClr val="002060"/>
                </a:solidFill>
              </a:rPr>
              <a:t>                                                                                                     </a:t>
            </a:r>
            <a:r>
              <a:rPr lang="en-US" sz="1800" b="0" u="sng" dirty="0">
                <a:solidFill>
                  <a:srgbClr val="002060"/>
                </a:solidFill>
              </a:rPr>
              <a:t>Rs</a:t>
            </a:r>
          </a:p>
          <a:p>
            <a:r>
              <a:rPr lang="en-US" sz="1800" b="0" dirty="0">
                <a:solidFill>
                  <a:srgbClr val="002060"/>
                </a:solidFill>
              </a:rPr>
              <a:t>Total Trade Payable					300</a:t>
            </a:r>
          </a:p>
          <a:p>
            <a:r>
              <a:rPr lang="en-US" sz="1800" b="0" dirty="0">
                <a:solidFill>
                  <a:srgbClr val="002060"/>
                </a:solidFill>
              </a:rPr>
              <a:t>Less- Debtors between 90 to 180 days                                       200</a:t>
            </a:r>
          </a:p>
          <a:p>
            <a:r>
              <a:rPr lang="en-US" sz="1800" b="0" dirty="0">
                <a:solidFill>
                  <a:srgbClr val="002060"/>
                </a:solidFill>
              </a:rPr>
              <a:t>Net Trade Payable after set off				100</a:t>
            </a:r>
          </a:p>
          <a:p>
            <a:endParaRPr lang="en-US" sz="1800" b="0" dirty="0"/>
          </a:p>
          <a:p>
            <a:r>
              <a:rPr lang="en-US" sz="1800" b="0" dirty="0"/>
              <a:t> </a:t>
            </a:r>
            <a:r>
              <a:rPr lang="en-US" sz="1800" b="0" u="sng" dirty="0">
                <a:solidFill>
                  <a:srgbClr val="002060"/>
                </a:solidFill>
              </a:rPr>
              <a:t>DP AGAINST STOCKS</a:t>
            </a:r>
            <a:r>
              <a:rPr lang="en-US" sz="1800" b="0" dirty="0">
                <a:solidFill>
                  <a:srgbClr val="002060"/>
                </a:solidFill>
              </a:rPr>
              <a:t>					</a:t>
            </a:r>
            <a:r>
              <a:rPr lang="en-US" sz="1800" b="0" u="sng" dirty="0">
                <a:solidFill>
                  <a:srgbClr val="002060"/>
                </a:solidFill>
              </a:rPr>
              <a:t> </a:t>
            </a:r>
          </a:p>
          <a:p>
            <a:r>
              <a:rPr lang="en-US" sz="1800" b="0" dirty="0">
                <a:solidFill>
                  <a:srgbClr val="002060"/>
                </a:solidFill>
              </a:rPr>
              <a:t>a)  Total Stocks						500</a:t>
            </a:r>
          </a:p>
          <a:p>
            <a:r>
              <a:rPr lang="en-US" sz="1800" b="0" dirty="0">
                <a:solidFill>
                  <a:srgbClr val="002060"/>
                </a:solidFill>
              </a:rPr>
              <a:t>b) Less- </a:t>
            </a:r>
            <a:r>
              <a:rPr lang="en-US" sz="1800" dirty="0">
                <a:solidFill>
                  <a:srgbClr val="002060"/>
                </a:solidFill>
              </a:rPr>
              <a:t>Trade Payables (after set off)</a:t>
            </a:r>
            <a:r>
              <a:rPr lang="en-US" sz="1800" b="0" dirty="0">
                <a:solidFill>
                  <a:srgbClr val="002060"/>
                </a:solidFill>
              </a:rPr>
              <a:t> 			100</a:t>
            </a:r>
          </a:p>
          <a:p>
            <a:r>
              <a:rPr lang="en-US" sz="1800" b="0" dirty="0">
                <a:solidFill>
                  <a:srgbClr val="002060"/>
                </a:solidFill>
              </a:rPr>
              <a:t>d) Less- Margin	25%                                                                 100                               </a:t>
            </a:r>
          </a:p>
          <a:p>
            <a:r>
              <a:rPr lang="en-US" sz="1800" b="0" dirty="0">
                <a:solidFill>
                  <a:srgbClr val="002060"/>
                </a:solidFill>
              </a:rPr>
              <a:t>e) Balance </a:t>
            </a:r>
            <a:r>
              <a:rPr lang="en-US" sz="1800" b="0" dirty="0" err="1">
                <a:solidFill>
                  <a:srgbClr val="002060"/>
                </a:solidFill>
              </a:rPr>
              <a:t>i.e.DP</a:t>
            </a:r>
            <a:r>
              <a:rPr lang="en-US" sz="1800" b="0" dirty="0">
                <a:solidFill>
                  <a:srgbClr val="002060"/>
                </a:solidFill>
              </a:rPr>
              <a:t> against stocks			               300</a:t>
            </a:r>
          </a:p>
          <a:p>
            <a:endParaRPr lang="en-US" b="0" dirty="0">
              <a:solidFill>
                <a:srgbClr val="002060"/>
              </a:solidFill>
            </a:endParaRPr>
          </a:p>
        </p:txBody>
      </p:sp>
      <p:sp>
        <p:nvSpPr>
          <p:cNvPr id="4" name="Footer Placeholder 3"/>
          <p:cNvSpPr>
            <a:spLocks noGrp="1"/>
          </p:cNvSpPr>
          <p:nvPr>
            <p:ph type="ftr" sz="quarter" idx="11"/>
          </p:nvPr>
        </p:nvSpPr>
        <p:spPr/>
        <p:txBody>
          <a:bodyPr/>
          <a:lstStyle/>
          <a:p>
            <a:endParaRPr lang="en-US" b="1" dirty="0">
              <a:solidFill>
                <a:srgbClr val="FF0000"/>
              </a:solidFill>
            </a:endParaRPr>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AFDB3-1EB6-EDE8-C182-7DBB66136283}"/>
              </a:ext>
            </a:extLst>
          </p:cNvPr>
          <p:cNvSpPr>
            <a:spLocks noGrp="1"/>
          </p:cNvSpPr>
          <p:nvPr>
            <p:ph type="title"/>
          </p:nvPr>
        </p:nvSpPr>
        <p:spPr>
          <a:xfrm>
            <a:off x="533400" y="152718"/>
            <a:ext cx="7543800" cy="914082"/>
          </a:xfrm>
        </p:spPr>
        <p:txBody>
          <a:bodyPr>
            <a:normAutofit/>
          </a:bodyPr>
          <a:lstStyle/>
          <a:p>
            <a:r>
              <a:rPr lang="en-US" sz="2400" dirty="0"/>
              <a:t>INITIAL INFORMATIONS FROM BRANCH </a:t>
            </a:r>
            <a:endParaRPr lang="en-IN" sz="2400" dirty="0"/>
          </a:p>
        </p:txBody>
      </p:sp>
      <p:sp>
        <p:nvSpPr>
          <p:cNvPr id="3" name="Content Placeholder 2">
            <a:extLst>
              <a:ext uri="{FF2B5EF4-FFF2-40B4-BE49-F238E27FC236}">
                <a16:creationId xmlns:a16="http://schemas.microsoft.com/office/drawing/2014/main" id="{14E32F23-ACFE-8934-6F79-6301D954CC4F}"/>
              </a:ext>
            </a:extLst>
          </p:cNvPr>
          <p:cNvSpPr>
            <a:spLocks noGrp="1"/>
          </p:cNvSpPr>
          <p:nvPr>
            <p:ph idx="1"/>
          </p:nvPr>
        </p:nvSpPr>
        <p:spPr>
          <a:xfrm>
            <a:off x="457200" y="1371600"/>
            <a:ext cx="7620000" cy="4754563"/>
          </a:xfrm>
        </p:spPr>
        <p:txBody>
          <a:bodyPr>
            <a:normAutofit/>
          </a:bodyPr>
          <a:lstStyle/>
          <a:p>
            <a:pPr marL="457200" indent="-457200">
              <a:buAutoNum type="arabicParenR"/>
            </a:pPr>
            <a:r>
              <a:rPr lang="en-US" sz="1600" b="0" dirty="0">
                <a:solidFill>
                  <a:srgbClr val="002060"/>
                </a:solidFill>
              </a:rPr>
              <a:t>List of  new advance accounts granted during 2023-24 above a cut off limit (depending on branch’s size) along with detail such as </a:t>
            </a:r>
          </a:p>
          <a:p>
            <a:r>
              <a:rPr lang="en-US" sz="1600" b="0" dirty="0">
                <a:solidFill>
                  <a:srgbClr val="002060"/>
                </a:solidFill>
              </a:rPr>
              <a:t>      a) Rate of interest as per sanction</a:t>
            </a:r>
          </a:p>
          <a:p>
            <a:r>
              <a:rPr lang="en-US" sz="1600" b="0" dirty="0">
                <a:solidFill>
                  <a:srgbClr val="002060"/>
                </a:solidFill>
              </a:rPr>
              <a:t>      b) Terms of sanction which are yet to be complied with</a:t>
            </a:r>
          </a:p>
          <a:p>
            <a:endParaRPr lang="en-US" sz="1600" b="0" dirty="0">
              <a:solidFill>
                <a:srgbClr val="002060"/>
              </a:solidFill>
            </a:endParaRPr>
          </a:p>
          <a:p>
            <a:pPr marL="457200" indent="-457200">
              <a:buAutoNum type="arabicParenR"/>
            </a:pPr>
            <a:r>
              <a:rPr lang="en-US" sz="1600" b="0" dirty="0">
                <a:solidFill>
                  <a:srgbClr val="002060"/>
                </a:solidFill>
              </a:rPr>
              <a:t>List of CC/OD accounts where enhancements have been made during the year</a:t>
            </a:r>
          </a:p>
          <a:p>
            <a:pPr marL="457200" indent="-457200">
              <a:buAutoNum type="arabicParenR"/>
            </a:pPr>
            <a:r>
              <a:rPr lang="en-US" sz="1600" b="0" dirty="0">
                <a:solidFill>
                  <a:srgbClr val="002060"/>
                </a:solidFill>
              </a:rPr>
              <a:t>List of CC accounts where renewal is pending</a:t>
            </a:r>
          </a:p>
          <a:p>
            <a:pPr marL="457200" indent="-457200">
              <a:buAutoNum type="arabicParenR"/>
            </a:pPr>
            <a:r>
              <a:rPr lang="en-US" sz="1600" b="0" dirty="0">
                <a:solidFill>
                  <a:srgbClr val="002060"/>
                </a:solidFill>
              </a:rPr>
              <a:t>List of CC accounts where stock statements are pending for over 1 month</a:t>
            </a:r>
          </a:p>
          <a:p>
            <a:pPr marL="457200" indent="-457200">
              <a:buAutoNum type="arabicParenR"/>
            </a:pPr>
            <a:r>
              <a:rPr lang="en-US" sz="1600" b="0" dirty="0">
                <a:solidFill>
                  <a:srgbClr val="002060"/>
                </a:solidFill>
              </a:rPr>
              <a:t>List of accounts where insurance has expired</a:t>
            </a:r>
            <a:endParaRPr lang="en-IN" sz="1600" b="0" dirty="0">
              <a:solidFill>
                <a:srgbClr val="002060"/>
              </a:solidFill>
            </a:endParaRPr>
          </a:p>
        </p:txBody>
      </p:sp>
      <p:sp>
        <p:nvSpPr>
          <p:cNvPr id="4" name="Footer Placeholder 3">
            <a:extLst>
              <a:ext uri="{FF2B5EF4-FFF2-40B4-BE49-F238E27FC236}">
                <a16:creationId xmlns:a16="http://schemas.microsoft.com/office/drawing/2014/main" id="{5F69561F-9D98-28AD-E2DF-FE8E6B77500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60D6747-5C81-C04A-0BF8-B09A6B4C9136}"/>
              </a:ext>
            </a:extLst>
          </p:cNvPr>
          <p:cNvSpPr>
            <a:spLocks noGrp="1"/>
          </p:cNvSpPr>
          <p:nvPr>
            <p:ph type="sldNum" sz="quarter" idx="12"/>
          </p:nvPr>
        </p:nvSpPr>
        <p:spPr/>
        <p:txBody>
          <a:bodyPr/>
          <a:lstStyle/>
          <a:p>
            <a:fld id="{B6F15528-21DE-4FAA-801E-634DDDAF4B2B}" type="slidenum">
              <a:rPr lang="en-US" b="0" smtClean="0"/>
              <a:pPr/>
              <a:t>6</a:t>
            </a:fld>
            <a:endParaRPr lang="en-US" b="0"/>
          </a:p>
        </p:txBody>
      </p:sp>
    </p:spTree>
    <p:extLst>
      <p:ext uri="{BB962C8B-B14F-4D97-AF65-F5344CB8AC3E}">
        <p14:creationId xmlns:p14="http://schemas.microsoft.com/office/powerpoint/2010/main" val="14287818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391400" cy="762000"/>
          </a:xfrm>
        </p:spPr>
        <p:txBody>
          <a:bodyPr>
            <a:noAutofit/>
          </a:bodyPr>
          <a:lstStyle/>
          <a:p>
            <a:r>
              <a:rPr lang="en-US" sz="1600" dirty="0"/>
              <a:t>Can certain amount of creditors be  ignored while calculating </a:t>
            </a:r>
            <a:r>
              <a:rPr lang="en-US" sz="1600" dirty="0" err="1"/>
              <a:t>dp</a:t>
            </a:r>
            <a:r>
              <a:rPr lang="en-US" sz="1600" dirty="0"/>
              <a:t>- </a:t>
            </a:r>
            <a:br>
              <a:rPr lang="en-US" sz="1600" dirty="0"/>
            </a:br>
            <a:r>
              <a:rPr lang="en-US" sz="1600" dirty="0"/>
              <a:t>BANK’ CREDIT POLICY AND TERMS OF SANCTION</a:t>
            </a:r>
          </a:p>
        </p:txBody>
      </p:sp>
      <p:sp>
        <p:nvSpPr>
          <p:cNvPr id="3" name="Content Placeholder 2"/>
          <p:cNvSpPr>
            <a:spLocks noGrp="1"/>
          </p:cNvSpPr>
          <p:nvPr>
            <p:ph idx="1"/>
          </p:nvPr>
        </p:nvSpPr>
        <p:spPr>
          <a:xfrm>
            <a:off x="457200" y="1295400"/>
            <a:ext cx="7620000" cy="4830763"/>
          </a:xfrm>
        </p:spPr>
        <p:txBody>
          <a:bodyPr/>
          <a:lstStyle/>
          <a:p>
            <a:r>
              <a:rPr lang="en-US" b="0" dirty="0">
                <a:solidFill>
                  <a:srgbClr val="002060"/>
                </a:solidFill>
              </a:rPr>
              <a:t>Example- </a:t>
            </a:r>
          </a:p>
          <a:p>
            <a:endParaRPr lang="en-US" sz="1800" b="0" dirty="0">
              <a:solidFill>
                <a:srgbClr val="002060"/>
              </a:solidFill>
            </a:endParaRPr>
          </a:p>
          <a:p>
            <a:r>
              <a:rPr lang="en-US" sz="1800" b="0" dirty="0">
                <a:solidFill>
                  <a:srgbClr val="002060"/>
                </a:solidFill>
              </a:rPr>
              <a:t>a) Total Trade Payable-                                           500</a:t>
            </a:r>
          </a:p>
          <a:p>
            <a:r>
              <a:rPr lang="en-US" sz="1800" b="0" dirty="0">
                <a:solidFill>
                  <a:srgbClr val="002060"/>
                </a:solidFill>
              </a:rPr>
              <a:t> b) Trade payable assessed at the </a:t>
            </a:r>
          </a:p>
          <a:p>
            <a:r>
              <a:rPr lang="en-US" sz="1800" b="0" dirty="0">
                <a:solidFill>
                  <a:srgbClr val="002060"/>
                </a:solidFill>
              </a:rPr>
              <a:t>time of sanction which to be ignored for DP   	        300</a:t>
            </a:r>
          </a:p>
          <a:p>
            <a:endParaRPr lang="en-US" sz="1800" b="0" dirty="0">
              <a:solidFill>
                <a:srgbClr val="002060"/>
              </a:solidFill>
            </a:endParaRPr>
          </a:p>
          <a:p>
            <a:r>
              <a:rPr lang="en-US" sz="1800" b="0" dirty="0">
                <a:solidFill>
                  <a:srgbClr val="002060"/>
                </a:solidFill>
              </a:rPr>
              <a:t>c) Net Creditors to be considered for DP                200   </a:t>
            </a:r>
          </a:p>
          <a:p>
            <a:r>
              <a:rPr lang="en-US" sz="1800" b="0" dirty="0">
                <a:solidFill>
                  <a:srgbClr val="002060"/>
                </a:solidFill>
              </a:rPr>
              <a:t>(To be reduced from stocks)  (a-b) </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7620000" cy="6096000"/>
          </a:xfrm>
        </p:spPr>
        <p:txBody>
          <a:bodyPr>
            <a:noAutofit/>
          </a:bodyPr>
          <a:lstStyle/>
          <a:p>
            <a:r>
              <a:rPr lang="en-US" u="sng" dirty="0">
                <a:solidFill>
                  <a:schemeClr val="tx2">
                    <a:lumMod val="75000"/>
                  </a:schemeClr>
                </a:solidFill>
              </a:rPr>
              <a:t>IMPORTANT POINTS FOR VERIFICATION OF STOCK STATEMENTS</a:t>
            </a:r>
          </a:p>
          <a:p>
            <a:pPr marL="457200" indent="-457200">
              <a:buBlip>
                <a:blip r:embed="rId2"/>
              </a:buBlip>
            </a:pPr>
            <a:endParaRPr lang="en-US" sz="1800" dirty="0">
              <a:solidFill>
                <a:schemeClr val="accent3">
                  <a:lumMod val="75000"/>
                </a:schemeClr>
              </a:solidFill>
            </a:endParaRPr>
          </a:p>
          <a:p>
            <a:pPr marL="285750" indent="-285750">
              <a:buFont typeface="Arial" panose="020B0604020202020204" pitchFamily="34" charset="0"/>
              <a:buChar char="•"/>
            </a:pPr>
            <a:r>
              <a:rPr lang="en-US" sz="1800" b="0" dirty="0">
                <a:solidFill>
                  <a:srgbClr val="002060"/>
                </a:solidFill>
              </a:rPr>
              <a:t>Stock statements to be in the Bank’s prescribed format</a:t>
            </a:r>
          </a:p>
          <a:p>
            <a:pPr marL="285750" indent="-285750">
              <a:buFont typeface="Arial" panose="020B0604020202020204" pitchFamily="34" charset="0"/>
              <a:buChar char="•"/>
            </a:pPr>
            <a:r>
              <a:rPr lang="en-US" sz="1800" b="0" dirty="0">
                <a:solidFill>
                  <a:srgbClr val="002060"/>
                </a:solidFill>
              </a:rPr>
              <a:t>Submission of Stock  Statement at prescribed interval</a:t>
            </a:r>
          </a:p>
          <a:p>
            <a:pPr marL="285750" indent="-285750">
              <a:buFont typeface="Arial" panose="020B0604020202020204" pitchFamily="34" charset="0"/>
              <a:buChar char="•"/>
            </a:pPr>
            <a:r>
              <a:rPr lang="en-US" sz="1800" b="0" dirty="0">
                <a:solidFill>
                  <a:srgbClr val="002060"/>
                </a:solidFill>
              </a:rPr>
              <a:t>Stock statement as on last date of the month.</a:t>
            </a:r>
          </a:p>
          <a:p>
            <a:pPr marL="285750" indent="-285750">
              <a:buFont typeface="Arial" panose="020B0604020202020204" pitchFamily="34" charset="0"/>
              <a:buChar char="•"/>
            </a:pPr>
            <a:r>
              <a:rPr lang="en-US" sz="1800" b="0" dirty="0" err="1">
                <a:solidFill>
                  <a:srgbClr val="002060"/>
                </a:solidFill>
              </a:rPr>
              <a:t>Agewise</a:t>
            </a:r>
            <a:r>
              <a:rPr lang="en-US" sz="1800" b="0" dirty="0">
                <a:solidFill>
                  <a:srgbClr val="002060"/>
                </a:solidFill>
              </a:rPr>
              <a:t> classification of Sundry Debtors </a:t>
            </a:r>
          </a:p>
          <a:p>
            <a:pPr marL="285750" indent="-285750">
              <a:buFont typeface="Arial" panose="020B0604020202020204" pitchFamily="34" charset="0"/>
              <a:buChar char="•"/>
            </a:pPr>
            <a:r>
              <a:rPr lang="en-US" sz="1800" b="0" dirty="0">
                <a:solidFill>
                  <a:srgbClr val="002060"/>
                </a:solidFill>
              </a:rPr>
              <a:t>No DP on book debts against associate concerns if stipulated in sanction</a:t>
            </a:r>
          </a:p>
          <a:p>
            <a:pPr marL="285750" indent="-285750">
              <a:buFont typeface="Arial" panose="020B0604020202020204" pitchFamily="34" charset="0"/>
              <a:buChar char="•"/>
            </a:pPr>
            <a:r>
              <a:rPr lang="en-US" sz="1800" b="0" dirty="0">
                <a:solidFill>
                  <a:srgbClr val="002060"/>
                </a:solidFill>
              </a:rPr>
              <a:t>Quarterly certification of book debts by the Statutory Auditors of the borrower.</a:t>
            </a:r>
          </a:p>
          <a:p>
            <a:pPr marL="285750" indent="-285750">
              <a:buFont typeface="Arial" panose="020B0604020202020204" pitchFamily="34" charset="0"/>
              <a:buChar char="•"/>
            </a:pPr>
            <a:r>
              <a:rPr lang="en-US" sz="1800" b="0" dirty="0">
                <a:solidFill>
                  <a:srgbClr val="002060"/>
                </a:solidFill>
              </a:rPr>
              <a:t>Detail of Sundry Creditors provided</a:t>
            </a:r>
          </a:p>
          <a:p>
            <a:pPr marL="285750" indent="-285750">
              <a:buFont typeface="Arial" panose="020B0604020202020204" pitchFamily="34" charset="0"/>
              <a:buChar char="•"/>
            </a:pPr>
            <a:r>
              <a:rPr lang="en-US" sz="1800" b="0" dirty="0">
                <a:solidFill>
                  <a:srgbClr val="002060"/>
                </a:solidFill>
              </a:rPr>
              <a:t>Stocks purchased under LC to be shown separately</a:t>
            </a:r>
          </a:p>
          <a:p>
            <a:pPr marL="285750" indent="-285750">
              <a:buFont typeface="Arial" panose="020B0604020202020204" pitchFamily="34" charset="0"/>
              <a:buChar char="•"/>
            </a:pPr>
            <a:r>
              <a:rPr lang="en-US" sz="1800" b="0" dirty="0">
                <a:solidFill>
                  <a:srgbClr val="002060"/>
                </a:solidFill>
              </a:rPr>
              <a:t>Margin calculated correctly</a:t>
            </a:r>
          </a:p>
          <a:p>
            <a:pPr marL="285750" indent="-285750">
              <a:buFont typeface="Arial" panose="020B0604020202020204" pitchFamily="34" charset="0"/>
              <a:buChar char="•"/>
            </a:pPr>
            <a:r>
              <a:rPr lang="en-US" sz="1800" b="0" dirty="0">
                <a:solidFill>
                  <a:srgbClr val="002060"/>
                </a:solidFill>
              </a:rPr>
              <a:t>Correct entry in system. Penal interest flag for non submission is “ Y”</a:t>
            </a:r>
          </a:p>
        </p:txBody>
      </p:sp>
      <p:sp>
        <p:nvSpPr>
          <p:cNvPr id="5" name="Slide Number Placeholder 4"/>
          <p:cNvSpPr>
            <a:spLocks noGrp="1"/>
          </p:cNvSpPr>
          <p:nvPr>
            <p:ph type="sldNum" sz="quarter" idx="12"/>
          </p:nvPr>
        </p:nvSpPr>
        <p:spPr/>
        <p:txBody>
          <a:bodyPr/>
          <a:lstStyle/>
          <a:p>
            <a:fld id="{B6F15528-21DE-4FAA-801E-634DDDAF4B2B}" type="slidenum">
              <a:rPr lang="en-US" smtClean="0"/>
              <a:pPr/>
              <a:t>61</a:t>
            </a:fld>
            <a:endParaRPr lang="en-US"/>
          </a:p>
        </p:txBody>
      </p:sp>
    </p:spTree>
    <p:extLst>
      <p:ext uri="{BB962C8B-B14F-4D97-AF65-F5344CB8AC3E}">
        <p14:creationId xmlns:p14="http://schemas.microsoft.com/office/powerpoint/2010/main" val="309773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7620000" cy="5516563"/>
          </a:xfrm>
        </p:spPr>
        <p:txBody>
          <a:bodyPr/>
          <a:lstStyle/>
          <a:p>
            <a:r>
              <a:rPr lang="en-US" sz="2200" u="sng" dirty="0">
                <a:solidFill>
                  <a:schemeClr val="tx2"/>
                </a:solidFill>
              </a:rPr>
              <a:t>INSURANCE:</a:t>
            </a:r>
          </a:p>
          <a:p>
            <a:endParaRPr lang="en-US" sz="2200" u="sng" dirty="0">
              <a:solidFill>
                <a:schemeClr val="tx2"/>
              </a:solidFill>
            </a:endParaRPr>
          </a:p>
          <a:p>
            <a:pPr marL="285750" indent="-285750">
              <a:buFont typeface="Arial" panose="020B0604020202020204" pitchFamily="34" charset="0"/>
              <a:buChar char="•"/>
            </a:pPr>
            <a:r>
              <a:rPr lang="en-US" sz="1800" b="0" dirty="0">
                <a:solidFill>
                  <a:srgbClr val="002060"/>
                </a:solidFill>
              </a:rPr>
              <a:t>Stocks should be fully insured for all risks including fire, earthquake, burglary, terrorism etc.</a:t>
            </a:r>
          </a:p>
          <a:p>
            <a:pPr marL="285750" indent="-285750">
              <a:buFont typeface="Arial" panose="020B0604020202020204" pitchFamily="34" charset="0"/>
              <a:buChar char="•"/>
            </a:pPr>
            <a:r>
              <a:rPr lang="en-US" sz="1800" b="0" dirty="0">
                <a:solidFill>
                  <a:srgbClr val="002060"/>
                </a:solidFill>
              </a:rPr>
              <a:t>Stocks at all locations including stocks with processors need to be covered under insurance</a:t>
            </a:r>
          </a:p>
          <a:p>
            <a:pPr marL="285750" indent="-285750">
              <a:buFont typeface="Arial" panose="020B0604020202020204" pitchFamily="34" charset="0"/>
              <a:buChar char="•"/>
            </a:pPr>
            <a:r>
              <a:rPr lang="en-US" sz="1800" b="0" dirty="0">
                <a:solidFill>
                  <a:srgbClr val="002060"/>
                </a:solidFill>
              </a:rPr>
              <a:t>Bank’s clause in insurance policy</a:t>
            </a:r>
          </a:p>
          <a:p>
            <a:pPr marL="285750" indent="-285750">
              <a:buFont typeface="Arial" panose="020B0604020202020204" pitchFamily="34" charset="0"/>
              <a:buChar char="•"/>
            </a:pPr>
            <a:r>
              <a:rPr lang="en-US" sz="1800" b="0" dirty="0">
                <a:solidFill>
                  <a:srgbClr val="002060"/>
                </a:solidFill>
              </a:rPr>
              <a:t>Validity period to be alive</a:t>
            </a:r>
          </a:p>
          <a:p>
            <a:pPr marL="285750" indent="-285750" algn="just">
              <a:buFont typeface="Arial" panose="020B0604020202020204" pitchFamily="34" charset="0"/>
              <a:buChar char="•"/>
            </a:pPr>
            <a:r>
              <a:rPr lang="en-US" sz="1800" b="0" dirty="0">
                <a:solidFill>
                  <a:srgbClr val="002060"/>
                </a:solidFill>
              </a:rPr>
              <a:t>Insurance policy to cover theft  in addition to burglary  risk in view of Supreme Court decision on </a:t>
            </a:r>
            <a:r>
              <a:rPr lang="en-US" sz="1800" dirty="0">
                <a:solidFill>
                  <a:srgbClr val="002060"/>
                </a:solidFill>
              </a:rPr>
              <a:t>Industrial Promotion Investment Corporation of </a:t>
            </a:r>
            <a:r>
              <a:rPr lang="en-US" sz="1800" dirty="0" err="1">
                <a:solidFill>
                  <a:srgbClr val="002060"/>
                </a:solidFill>
              </a:rPr>
              <a:t>Orrisa</a:t>
            </a:r>
            <a:r>
              <a:rPr lang="en-US" sz="1800" dirty="0">
                <a:solidFill>
                  <a:srgbClr val="002060"/>
                </a:solidFill>
              </a:rPr>
              <a:t> Ltd (IPCOL) V/s New India Assurance Co Ltd.</a:t>
            </a:r>
            <a:endParaRPr lang="en-IN" sz="1800" dirty="0">
              <a:solidFill>
                <a:srgbClr val="00206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62</a:t>
            </a:fld>
            <a:endParaRPr lang="en-US"/>
          </a:p>
        </p:txBody>
      </p:sp>
    </p:spTree>
    <p:extLst>
      <p:ext uri="{BB962C8B-B14F-4D97-AF65-F5344CB8AC3E}">
        <p14:creationId xmlns:p14="http://schemas.microsoft.com/office/powerpoint/2010/main" val="1142312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772400" cy="1371600"/>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dirty="0"/>
              <a:t>KEY RISK INDICATORS</a:t>
            </a:r>
          </a:p>
        </p:txBody>
      </p:sp>
      <p:sp>
        <p:nvSpPr>
          <p:cNvPr id="4" name="Footer Placeholder 3"/>
          <p:cNvSpPr>
            <a:spLocks noGrp="1"/>
          </p:cNvSpPr>
          <p:nvPr>
            <p:ph type="ftr" sz="quarter" idx="11"/>
          </p:nvPr>
        </p:nvSpPr>
        <p:spPr>
          <a:xfrm>
            <a:off x="457200" y="7315200"/>
            <a:ext cx="3429000" cy="152400"/>
          </a:xfrm>
        </p:spPr>
        <p:style>
          <a:lnRef idx="2">
            <a:schemeClr val="accent3">
              <a:shade val="50000"/>
            </a:schemeClr>
          </a:lnRef>
          <a:fillRef idx="1">
            <a:schemeClr val="accent3"/>
          </a:fillRef>
          <a:effectRef idx="0">
            <a:schemeClr val="accent3"/>
          </a:effectRef>
          <a:fontRef idx="minor">
            <a:schemeClr val="lt1"/>
          </a:fontRef>
        </p:style>
        <p:txBody>
          <a:bodyPr/>
          <a:lstStyle/>
          <a:p>
            <a:endParaRPr lang="en-US" dirty="0"/>
          </a:p>
        </p:txBody>
      </p:sp>
      <p:sp>
        <p:nvSpPr>
          <p:cNvPr id="5" name="Slide Number Placeholder 4"/>
          <p:cNvSpPr>
            <a:spLocks noGrp="1"/>
          </p:cNvSpPr>
          <p:nvPr>
            <p:ph type="sldNum" sz="quarter" idx="12"/>
          </p:nvPr>
        </p:nvSpPr>
        <p:spPr>
          <a:xfrm rot="16200000">
            <a:off x="9430702" y="6017577"/>
            <a:ext cx="1315721" cy="365125"/>
          </a:xfrm>
        </p:spPr>
        <p:style>
          <a:lnRef idx="2">
            <a:schemeClr val="accent3">
              <a:shade val="50000"/>
            </a:schemeClr>
          </a:lnRef>
          <a:fillRef idx="1">
            <a:schemeClr val="accent3"/>
          </a:fillRef>
          <a:effectRef idx="0">
            <a:schemeClr val="accent3"/>
          </a:effectRef>
          <a:fontRef idx="minor">
            <a:schemeClr val="lt1"/>
          </a:fontRef>
        </p:style>
        <p:txBody>
          <a:bodyPr/>
          <a:lstStyle/>
          <a:p>
            <a:fld id="{B6F15528-21DE-4FAA-801E-634DDDAF4B2B}" type="slidenum">
              <a:rPr lang="en-US" smtClean="0"/>
              <a:pPr/>
              <a:t>63</a:t>
            </a:fld>
            <a:endParaRPr lang="en-US"/>
          </a:p>
        </p:txBody>
      </p:sp>
      <p:pic>
        <p:nvPicPr>
          <p:cNvPr id="1026" name="Picture 2" descr="C:\Users\SATGURU\Desktop\EWS.jpg"/>
          <p:cNvPicPr>
            <a:picLocks noGrp="1" noChangeAspect="1" noChangeArrowheads="1"/>
          </p:cNvPicPr>
          <p:nvPr>
            <p:ph idx="1"/>
          </p:nvPr>
        </p:nvPicPr>
        <p:blipFill>
          <a:blip r:embed="rId2"/>
          <a:srcRect/>
          <a:stretch>
            <a:fillRect/>
          </a:stretch>
        </p:blipFill>
        <p:spPr bwMode="auto">
          <a:xfrm>
            <a:off x="2514600" y="2624931"/>
            <a:ext cx="2419350" cy="1814513"/>
          </a:xfrm>
          <a:prstGeom prst="rect">
            <a:avLst/>
          </a:prstGeom>
        </p:spPr>
        <p:style>
          <a:lnRef idx="2">
            <a:schemeClr val="accent3">
              <a:shade val="50000"/>
            </a:schemeClr>
          </a:lnRef>
          <a:fillRef idx="1">
            <a:schemeClr val="accent3"/>
          </a:fillRef>
          <a:effectRef idx="0">
            <a:schemeClr val="accent3"/>
          </a:effectRef>
          <a:fontRef idx="minor">
            <a:schemeClr val="lt1"/>
          </a:fontRef>
        </p:style>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718"/>
            <a:ext cx="8229600" cy="990282"/>
          </a:xfrm>
        </p:spPr>
        <p:txBody>
          <a:bodyPr>
            <a:normAutofit/>
          </a:bodyPr>
          <a:lstStyle/>
          <a:p>
            <a:r>
              <a:rPr lang="en-US" dirty="0"/>
              <a:t>OPERATIONS IN CC ACCOUNTS</a:t>
            </a:r>
          </a:p>
        </p:txBody>
      </p:sp>
      <p:sp>
        <p:nvSpPr>
          <p:cNvPr id="3" name="Content Placeholder 2"/>
          <p:cNvSpPr>
            <a:spLocks noGrp="1"/>
          </p:cNvSpPr>
          <p:nvPr>
            <p:ph idx="1"/>
          </p:nvPr>
        </p:nvSpPr>
        <p:spPr>
          <a:xfrm>
            <a:off x="381000" y="1219200"/>
            <a:ext cx="7696200" cy="4906963"/>
          </a:xfrm>
        </p:spPr>
        <p:txBody>
          <a:bodyPr>
            <a:normAutofit/>
          </a:bodyPr>
          <a:lstStyle/>
          <a:p>
            <a:pPr marL="457200" indent="-457200">
              <a:buFont typeface="+mj-lt"/>
              <a:buAutoNum type="alphaLcParenR"/>
            </a:pPr>
            <a:r>
              <a:rPr lang="en-US" b="0" dirty="0">
                <a:solidFill>
                  <a:srgbClr val="002060"/>
                </a:solidFill>
              </a:rPr>
              <a:t>Turnover in account does not commensurate with the sanctioned limit and the sales given in stock statement/MSOD/QIS</a:t>
            </a:r>
          </a:p>
          <a:p>
            <a:pPr marL="457200" indent="-457200">
              <a:buFont typeface="+mj-lt"/>
              <a:buAutoNum type="alphaLcParenR"/>
            </a:pPr>
            <a:r>
              <a:rPr lang="en-US" b="0" dirty="0">
                <a:solidFill>
                  <a:srgbClr val="002060"/>
                </a:solidFill>
              </a:rPr>
              <a:t>Frequent TOD/Adhoc requests</a:t>
            </a:r>
          </a:p>
          <a:p>
            <a:pPr marL="457200" indent="-457200">
              <a:buFont typeface="+mj-lt"/>
              <a:buAutoNum type="alphaLcParenR"/>
            </a:pPr>
            <a:r>
              <a:rPr lang="en-US" b="0" dirty="0">
                <a:solidFill>
                  <a:srgbClr val="002060"/>
                </a:solidFill>
              </a:rPr>
              <a:t>Stagnant balance in CC account</a:t>
            </a:r>
          </a:p>
          <a:p>
            <a:pPr marL="457200" indent="-457200">
              <a:buFont typeface="+mj-lt"/>
              <a:buAutoNum type="alphaLcParenR"/>
            </a:pPr>
            <a:r>
              <a:rPr lang="en-US" b="0" dirty="0">
                <a:solidFill>
                  <a:srgbClr val="002060"/>
                </a:solidFill>
              </a:rPr>
              <a:t>Frequent returning of cheques</a:t>
            </a:r>
          </a:p>
          <a:p>
            <a:pPr marL="457200" indent="-457200">
              <a:buFont typeface="+mj-lt"/>
              <a:buAutoNum type="alphaLcParenR"/>
            </a:pPr>
            <a:r>
              <a:rPr lang="en-US" b="0" dirty="0">
                <a:solidFill>
                  <a:srgbClr val="002060"/>
                </a:solidFill>
              </a:rPr>
              <a:t>Frequent devolvement of LCs , round tripping, unsatisfactory credit report of beneficiary</a:t>
            </a:r>
          </a:p>
          <a:p>
            <a:pPr marL="457200" indent="-457200">
              <a:buFont typeface="+mj-lt"/>
              <a:buAutoNum type="alphaLcParenR"/>
            </a:pPr>
            <a:r>
              <a:rPr lang="en-US" b="0" dirty="0">
                <a:solidFill>
                  <a:srgbClr val="002060"/>
                </a:solidFill>
              </a:rPr>
              <a:t>Frequent invocation of BGs</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718"/>
            <a:ext cx="5867400" cy="837882"/>
          </a:xfrm>
        </p:spPr>
        <p:txBody>
          <a:bodyPr/>
          <a:lstStyle/>
          <a:p>
            <a:r>
              <a:rPr lang="en-US" dirty="0"/>
              <a:t>STOCK STATEMENTS</a:t>
            </a:r>
          </a:p>
        </p:txBody>
      </p:sp>
      <p:sp>
        <p:nvSpPr>
          <p:cNvPr id="3" name="Content Placeholder 2"/>
          <p:cNvSpPr>
            <a:spLocks noGrp="1"/>
          </p:cNvSpPr>
          <p:nvPr>
            <p:ph idx="1"/>
          </p:nvPr>
        </p:nvSpPr>
        <p:spPr>
          <a:xfrm>
            <a:off x="228600" y="1066800"/>
            <a:ext cx="7848600" cy="5059363"/>
          </a:xfrm>
        </p:spPr>
        <p:txBody>
          <a:bodyPr>
            <a:normAutofit lnSpcReduction="10000"/>
          </a:bodyPr>
          <a:lstStyle/>
          <a:p>
            <a:pPr marL="342900" indent="-342900"/>
            <a:endParaRPr lang="en-US" sz="1800" b="0" dirty="0">
              <a:solidFill>
                <a:srgbClr val="002060"/>
              </a:solidFill>
            </a:endParaRPr>
          </a:p>
          <a:p>
            <a:pPr marL="342900" indent="-342900" algn="just">
              <a:buFont typeface="+mj-lt"/>
              <a:buAutoNum type="alphaLcParenR"/>
            </a:pPr>
            <a:r>
              <a:rPr lang="en-US" b="0" dirty="0">
                <a:solidFill>
                  <a:srgbClr val="002060"/>
                </a:solidFill>
              </a:rPr>
              <a:t>Huge difference in stocks as per the last year audited Balance Sheet and the stocks declared in the stock statement as on 31</a:t>
            </a:r>
            <a:r>
              <a:rPr lang="en-US" b="0" baseline="30000" dirty="0">
                <a:solidFill>
                  <a:srgbClr val="002060"/>
                </a:solidFill>
              </a:rPr>
              <a:t>st</a:t>
            </a:r>
            <a:r>
              <a:rPr lang="en-US" b="0" dirty="0">
                <a:solidFill>
                  <a:srgbClr val="002060"/>
                </a:solidFill>
              </a:rPr>
              <a:t> March of previous year.</a:t>
            </a:r>
          </a:p>
          <a:p>
            <a:pPr marL="342900" indent="-342900" algn="just"/>
            <a:endParaRPr lang="en-US" b="0" dirty="0">
              <a:solidFill>
                <a:srgbClr val="002060"/>
              </a:solidFill>
            </a:endParaRPr>
          </a:p>
          <a:p>
            <a:pPr marL="342900" indent="-342900" algn="just">
              <a:buFont typeface="+mj-lt"/>
              <a:buAutoNum type="alphaLcParenR"/>
            </a:pPr>
            <a:r>
              <a:rPr lang="en-US" b="0" dirty="0">
                <a:solidFill>
                  <a:srgbClr val="002060"/>
                </a:solidFill>
              </a:rPr>
              <a:t>Stock statement has huge level of inventory as compared to the level of inventory originally assessed by the bank on appraisal of limit.  -   Inflated stocks for DP, Obsolete stocks</a:t>
            </a:r>
          </a:p>
          <a:p>
            <a:pPr marL="342900" indent="-342900" algn="just">
              <a:buFont typeface="+mj-lt"/>
              <a:buAutoNum type="alphaLcParenR"/>
            </a:pPr>
            <a:endParaRPr lang="en-US" b="0" dirty="0">
              <a:solidFill>
                <a:srgbClr val="002060"/>
              </a:solidFill>
            </a:endParaRPr>
          </a:p>
          <a:p>
            <a:pPr marL="342900" indent="-342900" algn="just">
              <a:buFont typeface="+mj-lt"/>
              <a:buAutoNum type="alphaLcParenR"/>
            </a:pPr>
            <a:r>
              <a:rPr lang="en-US" b="0" dirty="0">
                <a:solidFill>
                  <a:srgbClr val="002060"/>
                </a:solidFill>
              </a:rPr>
              <a:t>Abnormally huge  percentage of WIP and Stock in Transit – Inflated stocks</a:t>
            </a:r>
          </a:p>
          <a:p>
            <a:pPr marL="342900" indent="-342900" algn="just">
              <a:buFont typeface="+mj-lt"/>
              <a:buAutoNum type="alphaLcParenR"/>
            </a:pPr>
            <a:endParaRPr lang="en-US" b="0" dirty="0">
              <a:solidFill>
                <a:srgbClr val="002060"/>
              </a:solidFill>
            </a:endParaRPr>
          </a:p>
          <a:p>
            <a:pPr marL="342900" indent="-342900" algn="just">
              <a:buFont typeface="+mj-lt"/>
              <a:buAutoNum type="alphaLcParenR"/>
            </a:pPr>
            <a:r>
              <a:rPr lang="en-US" b="0" dirty="0">
                <a:solidFill>
                  <a:srgbClr val="002060"/>
                </a:solidFill>
              </a:rPr>
              <a:t>Abnormally low level of creditors in stock statement as compared to original assessment- under reported creditors</a:t>
            </a:r>
          </a:p>
          <a:p>
            <a:pPr algn="just"/>
            <a:endParaRPr lang="en-US" dirty="0"/>
          </a:p>
          <a:p>
            <a:endParaRPr lang="en-US" dirty="0"/>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718"/>
            <a:ext cx="7467600" cy="990282"/>
          </a:xfrm>
        </p:spPr>
        <p:txBody>
          <a:bodyPr/>
          <a:lstStyle/>
          <a:p>
            <a:r>
              <a:rPr lang="en-US" dirty="0"/>
              <a:t>AUDITED BALANCE SHEET</a:t>
            </a:r>
          </a:p>
        </p:txBody>
      </p:sp>
      <p:sp>
        <p:nvSpPr>
          <p:cNvPr id="3" name="Content Placeholder 2"/>
          <p:cNvSpPr>
            <a:spLocks noGrp="1"/>
          </p:cNvSpPr>
          <p:nvPr>
            <p:ph idx="1"/>
          </p:nvPr>
        </p:nvSpPr>
        <p:spPr>
          <a:xfrm>
            <a:off x="381000" y="1524000"/>
            <a:ext cx="7696200" cy="4602163"/>
          </a:xfrm>
        </p:spPr>
        <p:txBody>
          <a:bodyPr/>
          <a:lstStyle/>
          <a:p>
            <a:pPr marL="457200" indent="-457200"/>
            <a:r>
              <a:rPr lang="en-US" dirty="0">
                <a:solidFill>
                  <a:srgbClr val="002060"/>
                </a:solidFill>
              </a:rPr>
              <a:t>a)</a:t>
            </a:r>
            <a:r>
              <a:rPr lang="en-US" b="0" dirty="0">
                <a:solidFill>
                  <a:srgbClr val="002060"/>
                </a:solidFill>
              </a:rPr>
              <a:t> Statutory auditor’s qualification in Audited Balance Sheet</a:t>
            </a:r>
          </a:p>
          <a:p>
            <a:pPr marL="457200" indent="-457200"/>
            <a:r>
              <a:rPr lang="en-US" b="0" dirty="0">
                <a:solidFill>
                  <a:srgbClr val="002060"/>
                </a:solidFill>
              </a:rPr>
              <a:t>b) Abnormally high transactions with related parties</a:t>
            </a:r>
          </a:p>
          <a:p>
            <a:pPr marL="457200" indent="-457200"/>
            <a:r>
              <a:rPr lang="en-US" b="0" dirty="0">
                <a:solidFill>
                  <a:srgbClr val="002060"/>
                </a:solidFill>
              </a:rPr>
              <a:t>c) Huge unadjusted old advances to suppliers</a:t>
            </a:r>
          </a:p>
          <a:p>
            <a:pPr marL="457200" indent="-457200"/>
            <a:r>
              <a:rPr lang="en-US" b="0" dirty="0">
                <a:solidFill>
                  <a:srgbClr val="002060"/>
                </a:solidFill>
              </a:rPr>
              <a:t>d) Investments in subsidiaries</a:t>
            </a:r>
          </a:p>
          <a:p>
            <a:pPr marL="457200" indent="-457200"/>
            <a:r>
              <a:rPr lang="en-US" b="0" dirty="0">
                <a:solidFill>
                  <a:srgbClr val="002060"/>
                </a:solidFill>
              </a:rPr>
              <a:t>e) Unpaid undisputed statutory dues</a:t>
            </a:r>
          </a:p>
          <a:p>
            <a:pPr marL="457200" indent="-457200"/>
            <a:r>
              <a:rPr lang="en-US" b="0" dirty="0">
                <a:solidFill>
                  <a:srgbClr val="002060"/>
                </a:solidFill>
              </a:rPr>
              <a:t>f) Mid term resignation of auditors</a:t>
            </a:r>
          </a:p>
          <a:p>
            <a:pPr marL="457200" indent="-457200"/>
            <a:r>
              <a:rPr lang="en-US" b="0" dirty="0">
                <a:solidFill>
                  <a:srgbClr val="002060"/>
                </a:solidFill>
              </a:rPr>
              <a:t>g) Excess provision of Deferred taxes in non compliance of AS-22</a:t>
            </a:r>
          </a:p>
          <a:p>
            <a:pPr marL="457200" indent="-457200"/>
            <a:endParaRPr lang="en-US" b="0" dirty="0">
              <a:solidFill>
                <a:srgbClr val="002060"/>
              </a:solidFill>
            </a:endParaRPr>
          </a:p>
          <a:p>
            <a:pPr marL="457200" indent="-457200"/>
            <a:endParaRPr lang="en-US" dirty="0">
              <a:solidFill>
                <a:srgbClr val="002060"/>
              </a:solidFill>
            </a:endParaRPr>
          </a:p>
          <a:p>
            <a:endParaRPr lang="en-US" dirty="0"/>
          </a:p>
          <a:p>
            <a:endParaRPr lang="en-US" dirty="0"/>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STOCK AUDIT/UNIT VISIT REPORTS</a:t>
            </a:r>
          </a:p>
        </p:txBody>
      </p:sp>
      <p:sp>
        <p:nvSpPr>
          <p:cNvPr id="3" name="Content Placeholder 2"/>
          <p:cNvSpPr>
            <a:spLocks noGrp="1"/>
          </p:cNvSpPr>
          <p:nvPr>
            <p:ph idx="1"/>
          </p:nvPr>
        </p:nvSpPr>
        <p:spPr/>
        <p:txBody>
          <a:bodyPr/>
          <a:lstStyle/>
          <a:p>
            <a:endParaRPr lang="en-US" dirty="0"/>
          </a:p>
          <a:p>
            <a:pPr marL="457200" indent="-457200">
              <a:buFont typeface="+mj-lt"/>
              <a:buAutoNum type="alphaLcParenR"/>
            </a:pPr>
            <a:r>
              <a:rPr lang="en-US" b="0" dirty="0">
                <a:solidFill>
                  <a:srgbClr val="002060"/>
                </a:solidFill>
              </a:rPr>
              <a:t>Lower DP as per stock auditor</a:t>
            </a:r>
          </a:p>
          <a:p>
            <a:pPr marL="457200" indent="-457200">
              <a:buFont typeface="+mj-lt"/>
              <a:buAutoNum type="alphaLcParenR"/>
            </a:pPr>
            <a:r>
              <a:rPr lang="en-US" b="0" dirty="0">
                <a:solidFill>
                  <a:srgbClr val="002060"/>
                </a:solidFill>
              </a:rPr>
              <a:t>Reporting of diversion of funds</a:t>
            </a:r>
          </a:p>
          <a:p>
            <a:pPr marL="457200" indent="-457200">
              <a:buFont typeface="+mj-lt"/>
              <a:buAutoNum type="alphaLcParenR"/>
            </a:pPr>
            <a:r>
              <a:rPr lang="en-US" b="0" dirty="0">
                <a:solidFill>
                  <a:srgbClr val="002060"/>
                </a:solidFill>
              </a:rPr>
              <a:t>Low level of operations</a:t>
            </a:r>
          </a:p>
          <a:p>
            <a:pPr marL="457200" indent="-457200">
              <a:buFont typeface="+mj-lt"/>
              <a:buAutoNum type="alphaLcParenR"/>
            </a:pPr>
            <a:r>
              <a:rPr lang="en-US" b="0" dirty="0">
                <a:solidFill>
                  <a:srgbClr val="002060"/>
                </a:solidFill>
              </a:rPr>
              <a:t>Low stocks</a:t>
            </a:r>
          </a:p>
          <a:p>
            <a:pPr marL="457200" indent="-457200">
              <a:buFont typeface="+mj-lt"/>
              <a:buAutoNum type="alphaLcParenR"/>
            </a:pPr>
            <a:endParaRPr lang="en-US" b="0" dirty="0">
              <a:solidFill>
                <a:srgbClr val="002060"/>
              </a:solidFill>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077200" cy="1371600"/>
          </a:xfrm>
        </p:spPr>
        <p:style>
          <a:lnRef idx="1">
            <a:schemeClr val="accent5"/>
          </a:lnRef>
          <a:fillRef idx="3">
            <a:schemeClr val="accent5"/>
          </a:fillRef>
          <a:effectRef idx="2">
            <a:schemeClr val="accent5"/>
          </a:effectRef>
          <a:fontRef idx="minor">
            <a:schemeClr val="lt1"/>
          </a:fontRef>
        </p:style>
        <p:txBody>
          <a:bodyPr/>
          <a:lstStyle/>
          <a:p>
            <a:r>
              <a:rPr lang="en-US" dirty="0"/>
              <a:t>VERIFICATION OF TERM LOANS</a:t>
            </a:r>
          </a:p>
        </p:txBody>
      </p:sp>
      <p:graphicFrame>
        <p:nvGraphicFramePr>
          <p:cNvPr id="6" name="Content Placeholder 5"/>
          <p:cNvGraphicFramePr>
            <a:graphicFrameLocks noGrp="1"/>
          </p:cNvGraphicFramePr>
          <p:nvPr>
            <p:ph idx="1"/>
          </p:nvPr>
        </p:nvGraphicFramePr>
        <p:xfrm>
          <a:off x="457200" y="1752600"/>
          <a:ext cx="7620000"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a:xfrm flipV="1">
            <a:off x="457200" y="6858000"/>
            <a:ext cx="5029200" cy="609600"/>
          </a:xfrm>
        </p:spPr>
        <p:style>
          <a:lnRef idx="1">
            <a:schemeClr val="accent5"/>
          </a:lnRef>
          <a:fillRef idx="3">
            <a:schemeClr val="accent5"/>
          </a:fillRef>
          <a:effectRef idx="2">
            <a:schemeClr val="accent5"/>
          </a:effectRef>
          <a:fontRef idx="minor">
            <a:schemeClr val="lt1"/>
          </a:fontRef>
        </p:style>
        <p:txBody>
          <a:bodyPr/>
          <a:lstStyle/>
          <a:p>
            <a:endParaRPr lang="en-US" dirty="0"/>
          </a:p>
        </p:txBody>
      </p:sp>
      <p:sp>
        <p:nvSpPr>
          <p:cNvPr id="5" name="Slide Number Placeholder 4"/>
          <p:cNvSpPr>
            <a:spLocks noGrp="1"/>
          </p:cNvSpPr>
          <p:nvPr>
            <p:ph type="sldNum" sz="quarter" idx="12"/>
          </p:nvPr>
        </p:nvSpPr>
        <p:spPr>
          <a:xfrm rot="16200000">
            <a:off x="9659302" y="6017577"/>
            <a:ext cx="1315721" cy="365125"/>
          </a:xfrm>
        </p:spPr>
        <p:style>
          <a:lnRef idx="1">
            <a:schemeClr val="accent5"/>
          </a:lnRef>
          <a:fillRef idx="3">
            <a:schemeClr val="accent5"/>
          </a:fillRef>
          <a:effectRef idx="2">
            <a:schemeClr val="accent5"/>
          </a:effectRef>
          <a:fontRef idx="minor">
            <a:schemeClr val="lt1"/>
          </a:fontRef>
        </p:style>
        <p:txBody>
          <a:bodyPr/>
          <a:lstStyle/>
          <a:p>
            <a:fld id="{B6F15528-21DE-4FAA-801E-634DDDAF4B2B}" type="slidenum">
              <a:rPr lang="en-US" smtClean="0"/>
              <a:pPr/>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6705600" cy="990282"/>
          </a:xfrm>
        </p:spPr>
        <p:style>
          <a:lnRef idx="1">
            <a:schemeClr val="accent5"/>
          </a:lnRef>
          <a:fillRef idx="3">
            <a:schemeClr val="accent5"/>
          </a:fillRef>
          <a:effectRef idx="2">
            <a:schemeClr val="accent5"/>
          </a:effectRef>
          <a:fontRef idx="minor">
            <a:schemeClr val="lt1"/>
          </a:fontRef>
        </p:style>
        <p:txBody>
          <a:bodyPr>
            <a:normAutofit/>
          </a:bodyPr>
          <a:lstStyle/>
          <a:p>
            <a:r>
              <a:rPr lang="en-US" dirty="0"/>
              <a:t>             RETAIL LOANS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23809087"/>
              </p:ext>
            </p:extLst>
          </p:nvPr>
        </p:nvGraphicFramePr>
        <p:xfrm>
          <a:off x="457200" y="1752600"/>
          <a:ext cx="7620000"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style>
          <a:lnRef idx="1">
            <a:schemeClr val="accent5"/>
          </a:lnRef>
          <a:fillRef idx="3">
            <a:schemeClr val="accent5"/>
          </a:fillRef>
          <a:effectRef idx="2">
            <a:schemeClr val="accent5"/>
          </a:effectRef>
          <a:fontRef idx="minor">
            <a:schemeClr val="lt1"/>
          </a:fontRef>
        </p:style>
        <p:txBody>
          <a:bodyPr/>
          <a:lstStyle/>
          <a:p>
            <a:fld id="{B6F15528-21DE-4FAA-801E-634DDDAF4B2B}" type="slidenum">
              <a:rPr lang="en-US" smtClean="0"/>
              <a:pPr/>
              <a:t>69</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EC8C5-80CC-C665-8EFB-C99B4D7B5057}"/>
              </a:ext>
            </a:extLst>
          </p:cNvPr>
          <p:cNvSpPr>
            <a:spLocks noGrp="1"/>
          </p:cNvSpPr>
          <p:nvPr>
            <p:ph type="title"/>
          </p:nvPr>
        </p:nvSpPr>
        <p:spPr>
          <a:xfrm>
            <a:off x="990600" y="-198119"/>
            <a:ext cx="5257800" cy="45719"/>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69A59FDF-EA1A-E9D4-FD8F-8A8D0CC0F7EC}"/>
              </a:ext>
            </a:extLst>
          </p:cNvPr>
          <p:cNvSpPr>
            <a:spLocks noGrp="1"/>
          </p:cNvSpPr>
          <p:nvPr>
            <p:ph idx="1"/>
          </p:nvPr>
        </p:nvSpPr>
        <p:spPr>
          <a:xfrm>
            <a:off x="457200" y="762000"/>
            <a:ext cx="7696200" cy="4983163"/>
          </a:xfrm>
        </p:spPr>
        <p:txBody>
          <a:bodyPr/>
          <a:lstStyle/>
          <a:p>
            <a:pPr marL="457200" indent="-457200">
              <a:buAutoNum type="arabicParenR" startAt="5"/>
            </a:pPr>
            <a:r>
              <a:rPr lang="en-US" b="0" dirty="0">
                <a:solidFill>
                  <a:srgbClr val="002060"/>
                </a:solidFill>
              </a:rPr>
              <a:t>List of accounts where unit visits are pending</a:t>
            </a:r>
          </a:p>
          <a:p>
            <a:pPr marL="457200" indent="-457200">
              <a:buAutoNum type="arabicParenR" startAt="5"/>
            </a:pPr>
            <a:r>
              <a:rPr lang="en-US" b="0" dirty="0">
                <a:solidFill>
                  <a:srgbClr val="002060"/>
                </a:solidFill>
              </a:rPr>
              <a:t>List of accounts where documents have become time barred</a:t>
            </a:r>
          </a:p>
          <a:p>
            <a:pPr marL="457200" indent="-457200">
              <a:buAutoNum type="arabicParenR" startAt="5"/>
            </a:pPr>
            <a:r>
              <a:rPr lang="en-US" b="0" dirty="0">
                <a:solidFill>
                  <a:srgbClr val="002060"/>
                </a:solidFill>
              </a:rPr>
              <a:t>List of accounts which have been classified as NPA during the year </a:t>
            </a:r>
          </a:p>
          <a:p>
            <a:pPr marL="457200" indent="-457200">
              <a:buAutoNum type="arabicParenR" startAt="5"/>
            </a:pPr>
            <a:r>
              <a:rPr lang="en-US" b="0" dirty="0">
                <a:solidFill>
                  <a:srgbClr val="002060"/>
                </a:solidFill>
              </a:rPr>
              <a:t>List of accounts which have been upgraded from NPA to Standard</a:t>
            </a:r>
          </a:p>
          <a:p>
            <a:pPr marL="457200" indent="-457200">
              <a:buAutoNum type="arabicParenR" startAt="5"/>
            </a:pPr>
            <a:r>
              <a:rPr lang="en-US" b="0" dirty="0">
                <a:solidFill>
                  <a:srgbClr val="002060"/>
                </a:solidFill>
              </a:rPr>
              <a:t>List of accounts which have been restructured during the year</a:t>
            </a:r>
          </a:p>
          <a:p>
            <a:pPr marL="457200" indent="-457200">
              <a:buAutoNum type="arabicParenR" startAt="5"/>
            </a:pPr>
            <a:r>
              <a:rPr lang="en-US" b="0" dirty="0">
                <a:solidFill>
                  <a:srgbClr val="002060"/>
                </a:solidFill>
              </a:rPr>
              <a:t>List of Vehicle Loan accounts where Tax Invoice/Insurance/RC is pending</a:t>
            </a:r>
          </a:p>
          <a:p>
            <a:pPr marL="457200" indent="-457200">
              <a:buAutoNum type="arabicParenR" startAt="5"/>
            </a:pPr>
            <a:r>
              <a:rPr lang="en-US" b="0" dirty="0">
                <a:solidFill>
                  <a:srgbClr val="002060"/>
                </a:solidFill>
              </a:rPr>
              <a:t>List of advances where Equitable Mortgage is pending </a:t>
            </a:r>
            <a:endParaRPr lang="en-IN" b="0" dirty="0">
              <a:solidFill>
                <a:srgbClr val="002060"/>
              </a:solidFill>
            </a:endParaRPr>
          </a:p>
        </p:txBody>
      </p:sp>
      <p:sp>
        <p:nvSpPr>
          <p:cNvPr id="4" name="Footer Placeholder 3">
            <a:extLst>
              <a:ext uri="{FF2B5EF4-FFF2-40B4-BE49-F238E27FC236}">
                <a16:creationId xmlns:a16="http://schemas.microsoft.com/office/drawing/2014/main" id="{93E656D1-5DE8-D6CE-B9D9-DA6B172FDDA8}"/>
              </a:ext>
            </a:extLst>
          </p:cNvPr>
          <p:cNvSpPr>
            <a:spLocks noGrp="1"/>
          </p:cNvSpPr>
          <p:nvPr>
            <p:ph type="ftr" sz="quarter" idx="11"/>
          </p:nvPr>
        </p:nvSpPr>
        <p:spPr/>
        <p:txBody>
          <a:bodyPr/>
          <a:lstStyle/>
          <a:p>
            <a:r>
              <a:rPr lang="en-IN" dirty="0"/>
              <a:t>Vyas</a:t>
            </a:r>
            <a:endParaRPr lang="en-US" dirty="0"/>
          </a:p>
        </p:txBody>
      </p:sp>
      <p:sp>
        <p:nvSpPr>
          <p:cNvPr id="5" name="Slide Number Placeholder 4">
            <a:extLst>
              <a:ext uri="{FF2B5EF4-FFF2-40B4-BE49-F238E27FC236}">
                <a16:creationId xmlns:a16="http://schemas.microsoft.com/office/drawing/2014/main" id="{C7B17DF6-5CC3-156C-FE19-E2268DF0482B}"/>
              </a:ext>
            </a:extLst>
          </p:cNvPr>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30737750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DB90D-40E4-6A29-836C-2D3D3A62BF93}"/>
              </a:ext>
            </a:extLst>
          </p:cNvPr>
          <p:cNvSpPr>
            <a:spLocks noGrp="1"/>
          </p:cNvSpPr>
          <p:nvPr>
            <p:ph type="title"/>
          </p:nvPr>
        </p:nvSpPr>
        <p:spPr>
          <a:xfrm>
            <a:off x="533400" y="152718"/>
            <a:ext cx="7543800" cy="761682"/>
          </a:xfrm>
        </p:spPr>
        <p:txBody>
          <a:bodyPr>
            <a:normAutofit/>
          </a:bodyPr>
          <a:lstStyle/>
          <a:p>
            <a:r>
              <a:rPr lang="en-US" sz="2000" dirty="0"/>
              <a:t>Housing Loans- Check List</a:t>
            </a:r>
            <a:endParaRPr lang="en-IN" sz="2000" dirty="0"/>
          </a:p>
        </p:txBody>
      </p:sp>
      <p:sp>
        <p:nvSpPr>
          <p:cNvPr id="3" name="Content Placeholder 2">
            <a:extLst>
              <a:ext uri="{FF2B5EF4-FFF2-40B4-BE49-F238E27FC236}">
                <a16:creationId xmlns:a16="http://schemas.microsoft.com/office/drawing/2014/main" id="{E8E94E6B-3BEE-C4FF-B74E-223E1AAF5E62}"/>
              </a:ext>
            </a:extLst>
          </p:cNvPr>
          <p:cNvSpPr>
            <a:spLocks noGrp="1"/>
          </p:cNvSpPr>
          <p:nvPr>
            <p:ph idx="1"/>
          </p:nvPr>
        </p:nvSpPr>
        <p:spPr>
          <a:xfrm>
            <a:off x="457200" y="914400"/>
            <a:ext cx="7620000" cy="5211763"/>
          </a:xfrm>
        </p:spPr>
        <p:txBody>
          <a:bodyPr>
            <a:normAutofit fontScale="70000" lnSpcReduction="20000"/>
          </a:bodyPr>
          <a:lstStyle/>
          <a:p>
            <a:pPr marL="342900" lvl="0" indent="-342900" algn="just">
              <a:lnSpc>
                <a:spcPct val="107000"/>
              </a:lnSpc>
              <a:spcAft>
                <a:spcPts val="800"/>
              </a:spcAft>
              <a:buFont typeface="+mj-lt"/>
              <a:buAutoNum type="alphaLcParenR"/>
            </a:pPr>
            <a:endParaRPr lang="en-US" sz="2000" dirty="0">
              <a:solidFill>
                <a:srgbClr val="002060"/>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mj-lt"/>
              <a:buAutoNum type="alphaLcParenR"/>
            </a:pPr>
            <a:r>
              <a:rPr lang="en-US" sz="2000" b="0" dirty="0">
                <a:solidFill>
                  <a:srgbClr val="002060"/>
                </a:solidFill>
                <a:effectLst/>
                <a:latin typeface="Arial Narrow" panose="020B0606020202030204" pitchFamily="34" charset="0"/>
                <a:ea typeface="Times New Roman" panose="02020603050405020304" pitchFamily="18" charset="0"/>
                <a:cs typeface="Times New Roman" panose="02020603050405020304" pitchFamily="18" charset="0"/>
              </a:rPr>
              <a:t>Complete chain of documents as suggested in the legal opinion  report of the panel advocate is held in records</a:t>
            </a:r>
            <a:endParaRPr lang="en-IN" sz="2000" b="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mj-lt"/>
              <a:buAutoNum type="alphaLcParenR"/>
            </a:pPr>
            <a:r>
              <a:rPr lang="en-US" sz="2000" b="0" dirty="0">
                <a:solidFill>
                  <a:srgbClr val="002060"/>
                </a:solidFill>
                <a:effectLst/>
                <a:latin typeface="Arial Narrow" panose="020B0606020202030204" pitchFamily="34" charset="0"/>
                <a:ea typeface="Times New Roman" panose="02020603050405020304" pitchFamily="18" charset="0"/>
                <a:cs typeface="Times New Roman" panose="02020603050405020304" pitchFamily="18" charset="0"/>
              </a:rPr>
              <a:t>Laminated deeds are avoided</a:t>
            </a:r>
            <a:endParaRPr lang="en-IN" sz="2000" b="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mj-lt"/>
              <a:buAutoNum type="alphaLcParenR"/>
            </a:pPr>
            <a:r>
              <a:rPr lang="en-US" sz="2000" b="0" dirty="0">
                <a:solidFill>
                  <a:srgbClr val="002060"/>
                </a:solidFill>
                <a:effectLst/>
                <a:latin typeface="Arial Narrow" panose="020B0606020202030204" pitchFamily="34" charset="0"/>
                <a:ea typeface="Times New Roman" panose="02020603050405020304" pitchFamily="18" charset="0"/>
                <a:cs typeface="Times New Roman" panose="02020603050405020304" pitchFamily="18" charset="0"/>
              </a:rPr>
              <a:t>In case of leasehold properties, permission to mortgage from the lesser is obtained </a:t>
            </a:r>
            <a:endParaRPr lang="en-IN" sz="2000" b="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mj-lt"/>
              <a:buAutoNum type="alphaLcParenR"/>
            </a:pPr>
            <a:r>
              <a:rPr lang="en-US" sz="2000" b="0" dirty="0">
                <a:solidFill>
                  <a:srgbClr val="002060"/>
                </a:solidFill>
                <a:effectLst/>
                <a:latin typeface="Arial Narrow" panose="020B0606020202030204" pitchFamily="34" charset="0"/>
                <a:ea typeface="Times New Roman" panose="02020603050405020304" pitchFamily="18" charset="0"/>
                <a:cs typeface="Times New Roman" panose="02020603050405020304" pitchFamily="18" charset="0"/>
              </a:rPr>
              <a:t>Equitable mortgage is created by following prescribed procedure</a:t>
            </a:r>
            <a:endParaRPr lang="en-IN" sz="2000" b="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mj-lt"/>
              <a:buAutoNum type="alphaLcParenR"/>
            </a:pPr>
            <a:r>
              <a:rPr lang="en-US" sz="2000" b="0" dirty="0">
                <a:solidFill>
                  <a:srgbClr val="002060"/>
                </a:solidFill>
                <a:effectLst/>
                <a:latin typeface="Arial Narrow" panose="020B0606020202030204" pitchFamily="34" charset="0"/>
                <a:ea typeface="Times New Roman" panose="02020603050405020304" pitchFamily="18" charset="0"/>
                <a:cs typeface="Times New Roman" panose="02020603050405020304" pitchFamily="18" charset="0"/>
              </a:rPr>
              <a:t>Sale/purchase agreement is available in case of housing loan and the amount of sale transaction mentioned in the sale deed is not less than the  amount mentioned in the agreement</a:t>
            </a:r>
            <a:endParaRPr lang="en-IN" sz="2000" b="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mj-lt"/>
              <a:buAutoNum type="alphaLcParenR"/>
            </a:pPr>
            <a:r>
              <a:rPr lang="en-US" sz="2000" b="0" dirty="0">
                <a:solidFill>
                  <a:srgbClr val="002060"/>
                </a:solidFill>
                <a:effectLst/>
                <a:latin typeface="Arial Narrow" panose="020B0606020202030204" pitchFamily="34" charset="0"/>
                <a:ea typeface="Times New Roman" panose="02020603050405020304" pitchFamily="18" charset="0"/>
                <a:cs typeface="Times New Roman" panose="02020603050405020304" pitchFamily="18" charset="0"/>
              </a:rPr>
              <a:t>CERSAI registration is made after the mortgage of property</a:t>
            </a:r>
            <a:endParaRPr lang="en-IN" sz="2000" b="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mj-lt"/>
              <a:buAutoNum type="alphaLcParenR"/>
            </a:pPr>
            <a:r>
              <a:rPr lang="en-US" sz="2000" b="0" dirty="0">
                <a:solidFill>
                  <a:srgbClr val="002060"/>
                </a:solidFill>
                <a:effectLst/>
                <a:latin typeface="Arial Narrow" panose="020B0606020202030204" pitchFamily="34" charset="0"/>
                <a:ea typeface="Times New Roman" panose="02020603050405020304" pitchFamily="18" charset="0"/>
                <a:cs typeface="Times New Roman" panose="02020603050405020304" pitchFamily="18" charset="0"/>
              </a:rPr>
              <a:t>Certified copy of the sale deed registered in the name of the mortgagor is obtained from the sub registrar office and same is compared with the sale deed held in records to ensure its </a:t>
            </a:r>
            <a:r>
              <a:rPr lang="en-US" sz="2000" b="0" dirty="0" err="1">
                <a:solidFill>
                  <a:srgbClr val="002060"/>
                </a:solidFill>
                <a:effectLst/>
                <a:latin typeface="Arial Narrow" panose="020B0606020202030204" pitchFamily="34" charset="0"/>
                <a:ea typeface="Times New Roman" panose="02020603050405020304" pitchFamily="18" charset="0"/>
                <a:cs typeface="Times New Roman" panose="02020603050405020304" pitchFamily="18" charset="0"/>
              </a:rPr>
              <a:t>genuiness</a:t>
            </a:r>
            <a:endParaRPr lang="en-IN" sz="2000" b="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mj-lt"/>
              <a:buAutoNum type="alphaLcParenR"/>
            </a:pPr>
            <a:r>
              <a:rPr lang="en-US" sz="2000" b="0" dirty="0">
                <a:solidFill>
                  <a:srgbClr val="002060"/>
                </a:solidFill>
                <a:effectLst/>
                <a:latin typeface="Arial Narrow" panose="020B0606020202030204" pitchFamily="34" charset="0"/>
                <a:ea typeface="Times New Roman" panose="02020603050405020304" pitchFamily="18" charset="0"/>
                <a:cs typeface="Times New Roman" panose="02020603050405020304" pitchFamily="18" charset="0"/>
              </a:rPr>
              <a:t>Certificate of </a:t>
            </a:r>
            <a:r>
              <a:rPr lang="en-US" sz="2000" b="0" dirty="0" err="1">
                <a:solidFill>
                  <a:srgbClr val="002060"/>
                </a:solidFill>
                <a:effectLst/>
                <a:latin typeface="Arial Narrow" panose="020B0606020202030204" pitchFamily="34" charset="0"/>
                <a:ea typeface="Times New Roman" panose="02020603050405020304" pitchFamily="18" charset="0"/>
                <a:cs typeface="Times New Roman" panose="02020603050405020304" pitchFamily="18" charset="0"/>
              </a:rPr>
              <a:t>genuiness</a:t>
            </a:r>
            <a:r>
              <a:rPr lang="en-US" sz="2000" b="0" dirty="0">
                <a:solidFill>
                  <a:srgbClr val="002060"/>
                </a:solidFill>
                <a:effectLst/>
                <a:latin typeface="Arial Narrow" panose="020B0606020202030204" pitchFamily="34" charset="0"/>
                <a:ea typeface="Times New Roman" panose="02020603050405020304" pitchFamily="18" charset="0"/>
                <a:cs typeface="Times New Roman" panose="02020603050405020304" pitchFamily="18" charset="0"/>
              </a:rPr>
              <a:t> is obtained from the panel advocate</a:t>
            </a:r>
            <a:endParaRPr lang="en-IN" sz="2000" b="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mj-lt"/>
              <a:buAutoNum type="alphaLcParenR"/>
            </a:pPr>
            <a:r>
              <a:rPr lang="en-US" sz="2000" b="0" dirty="0">
                <a:solidFill>
                  <a:srgbClr val="002060"/>
                </a:solidFill>
                <a:effectLst/>
                <a:latin typeface="Arial Narrow" panose="020B0606020202030204" pitchFamily="34" charset="0"/>
                <a:ea typeface="Times New Roman" panose="02020603050405020304" pitchFamily="18" charset="0"/>
                <a:cs typeface="Times New Roman" panose="02020603050405020304" pitchFamily="18" charset="0"/>
              </a:rPr>
              <a:t>In case  of individual financing under the builders’ projects, ensure that the projects are approved, Tripartite agreement is executed  and CERSAI done</a:t>
            </a:r>
            <a:endParaRPr lang="en-IN" sz="2000" b="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mj-lt"/>
              <a:buAutoNum type="alphaLcParenR"/>
            </a:pPr>
            <a:r>
              <a:rPr lang="en-US" sz="2000" b="0" dirty="0">
                <a:solidFill>
                  <a:srgbClr val="002060"/>
                </a:solidFill>
                <a:effectLst/>
                <a:latin typeface="Arial Narrow" panose="020B0606020202030204" pitchFamily="34" charset="0"/>
                <a:ea typeface="Times New Roman" panose="02020603050405020304" pitchFamily="18" charset="0"/>
                <a:cs typeface="Times New Roman" panose="02020603050405020304" pitchFamily="18" charset="0"/>
              </a:rPr>
              <a:t>In case of a third party’s property mortgaged in the loan account , the mortgagor is mandatorily made a guarantor in the account.</a:t>
            </a:r>
            <a:endParaRPr lang="en-IN" sz="2000" b="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mj-lt"/>
              <a:buAutoNum type="alphaLcParenR"/>
            </a:pPr>
            <a:r>
              <a:rPr lang="en-IN" sz="2000" b="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No loan for purchase of plot allowed. However, allowed for purchase of plot and construction thereon. If construction not done within stipulated period, commercial interest to be recovered</a:t>
            </a:r>
          </a:p>
          <a:p>
            <a:endParaRPr lang="en-IN" dirty="0"/>
          </a:p>
        </p:txBody>
      </p:sp>
      <p:sp>
        <p:nvSpPr>
          <p:cNvPr id="4" name="Footer Placeholder 3">
            <a:extLst>
              <a:ext uri="{FF2B5EF4-FFF2-40B4-BE49-F238E27FC236}">
                <a16:creationId xmlns:a16="http://schemas.microsoft.com/office/drawing/2014/main" id="{0CCB8865-3B8E-6C4A-4891-42A69BE9659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80F6120-AC5A-127C-4B90-9B30204DC4A5}"/>
              </a:ext>
            </a:extLst>
          </p:cNvPr>
          <p:cNvSpPr>
            <a:spLocks noGrp="1"/>
          </p:cNvSpPr>
          <p:nvPr>
            <p:ph type="sldNum" sz="quarter" idx="12"/>
          </p:nvPr>
        </p:nvSpPr>
        <p:spPr/>
        <p:txBody>
          <a:bodyPr/>
          <a:lstStyle/>
          <a:p>
            <a:fld id="{B6F15528-21DE-4FAA-801E-634DDDAF4B2B}" type="slidenum">
              <a:rPr lang="en-US" smtClean="0"/>
              <a:pPr/>
              <a:t>70</a:t>
            </a:fld>
            <a:endParaRPr lang="en-US"/>
          </a:p>
        </p:txBody>
      </p:sp>
    </p:spTree>
    <p:extLst>
      <p:ext uri="{BB962C8B-B14F-4D97-AF65-F5344CB8AC3E}">
        <p14:creationId xmlns:p14="http://schemas.microsoft.com/office/powerpoint/2010/main" val="526921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E5AF2-ED43-1E27-BC34-0D6EF759449D}"/>
              </a:ext>
            </a:extLst>
          </p:cNvPr>
          <p:cNvSpPr>
            <a:spLocks noGrp="1"/>
          </p:cNvSpPr>
          <p:nvPr>
            <p:ph type="title"/>
          </p:nvPr>
        </p:nvSpPr>
        <p:spPr>
          <a:xfrm>
            <a:off x="457200" y="152718"/>
            <a:ext cx="5791200" cy="685482"/>
          </a:xfrm>
        </p:spPr>
        <p:txBody>
          <a:bodyPr>
            <a:normAutofit/>
          </a:bodyPr>
          <a:lstStyle/>
          <a:p>
            <a:r>
              <a:rPr lang="en-US" sz="2000" dirty="0"/>
              <a:t>Other retail loans- check list</a:t>
            </a:r>
            <a:endParaRPr lang="en-IN" sz="2000" dirty="0"/>
          </a:p>
        </p:txBody>
      </p:sp>
      <p:sp>
        <p:nvSpPr>
          <p:cNvPr id="3" name="Content Placeholder 2">
            <a:extLst>
              <a:ext uri="{FF2B5EF4-FFF2-40B4-BE49-F238E27FC236}">
                <a16:creationId xmlns:a16="http://schemas.microsoft.com/office/drawing/2014/main" id="{90C3F36B-D3D0-DE23-07F8-A2380EC741AB}"/>
              </a:ext>
            </a:extLst>
          </p:cNvPr>
          <p:cNvSpPr>
            <a:spLocks noGrp="1"/>
          </p:cNvSpPr>
          <p:nvPr>
            <p:ph idx="1"/>
          </p:nvPr>
        </p:nvSpPr>
        <p:spPr>
          <a:xfrm>
            <a:off x="457200" y="838200"/>
            <a:ext cx="7620000" cy="5287963"/>
          </a:xfrm>
        </p:spPr>
        <p:txBody>
          <a:bodyPr>
            <a:normAutofit fontScale="25000" lnSpcReduction="20000"/>
          </a:bodyPr>
          <a:lstStyle/>
          <a:p>
            <a:pPr marL="342900" lvl="0" indent="-342900" algn="just">
              <a:lnSpc>
                <a:spcPct val="107000"/>
              </a:lnSpc>
              <a:spcAft>
                <a:spcPts val="800"/>
              </a:spcAft>
              <a:buFont typeface="+mj-lt"/>
              <a:buAutoNum type="arabicParenR"/>
            </a:pPr>
            <a:r>
              <a:rPr lang="en-US" sz="6200" u="sng" dirty="0">
                <a:solidFill>
                  <a:srgbClr val="FF0000"/>
                </a:solidFill>
                <a:effectLst/>
                <a:latin typeface="Arial Narrow" panose="020B0606020202030204" pitchFamily="34" charset="0"/>
                <a:ea typeface="Times New Roman" panose="02020603050405020304" pitchFamily="18" charset="0"/>
                <a:cs typeface="Times New Roman" panose="02020603050405020304" pitchFamily="18" charset="0"/>
              </a:rPr>
              <a:t>Verify that in case of </a:t>
            </a:r>
            <a:r>
              <a:rPr lang="en-US" sz="6200" b="1" u="sng" dirty="0">
                <a:solidFill>
                  <a:srgbClr val="FF0000"/>
                </a:solidFill>
                <a:effectLst/>
                <a:latin typeface="Arial Narrow" panose="020B0606020202030204" pitchFamily="34" charset="0"/>
                <a:ea typeface="Times New Roman" panose="02020603050405020304" pitchFamily="18" charset="0"/>
                <a:cs typeface="Times New Roman" panose="02020603050405020304" pitchFamily="18" charset="0"/>
              </a:rPr>
              <a:t>car loans </a:t>
            </a:r>
            <a:r>
              <a:rPr lang="en-US" sz="6200" dirty="0">
                <a:solidFill>
                  <a:srgbClr val="002060"/>
                </a:solidFill>
                <a:effectLst/>
                <a:latin typeface="Arial Narrow" panose="020B0606020202030204" pitchFamily="34" charset="0"/>
                <a:ea typeface="Times New Roman" panose="02020603050405020304" pitchFamily="18" charset="0"/>
                <a:cs typeface="Times New Roman" panose="02020603050405020304" pitchFamily="18" charset="0"/>
              </a:rPr>
              <a:t>: </a:t>
            </a:r>
          </a:p>
          <a:p>
            <a:pPr lvl="0" algn="just">
              <a:lnSpc>
                <a:spcPct val="107000"/>
              </a:lnSpc>
              <a:spcAft>
                <a:spcPts val="800"/>
              </a:spcAft>
            </a:pPr>
            <a:endParaRPr lang="en-IN" sz="6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mj-lt"/>
              <a:buAutoNum type="alphaLcParenR"/>
            </a:pPr>
            <a:r>
              <a:rPr lang="en-US" sz="6200" b="0" dirty="0">
                <a:solidFill>
                  <a:srgbClr val="002060"/>
                </a:solidFill>
                <a:effectLst/>
                <a:latin typeface="Arial Narrow" panose="020B0606020202030204" pitchFamily="34" charset="0"/>
                <a:ea typeface="Times New Roman" panose="02020603050405020304" pitchFamily="18" charset="0"/>
                <a:cs typeface="Times New Roman" panose="02020603050405020304" pitchFamily="18" charset="0"/>
              </a:rPr>
              <a:t>The branch has held blank signed form 29, 30 and 34 to ensure transfer of ownership of the car in case of default by the borrower</a:t>
            </a:r>
            <a:endParaRPr lang="en-IN" sz="6200" b="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mj-lt"/>
              <a:buAutoNum type="alphaLcParenR"/>
            </a:pPr>
            <a:r>
              <a:rPr lang="en-US" sz="6200" b="0" dirty="0">
                <a:solidFill>
                  <a:srgbClr val="002060"/>
                </a:solidFill>
                <a:effectLst/>
                <a:latin typeface="Arial Narrow" panose="020B0606020202030204" pitchFamily="34" charset="0"/>
                <a:ea typeface="Times New Roman" panose="02020603050405020304" pitchFamily="18" charset="0"/>
                <a:cs typeface="Times New Roman" panose="02020603050405020304" pitchFamily="18" charset="0"/>
              </a:rPr>
              <a:t>Bill , insurance and copy of RC is available in the records.  The  RC should contain the bank’s hypothecation detail.</a:t>
            </a:r>
            <a:endParaRPr lang="en-IN" sz="6200" b="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6200" b="0" dirty="0">
                <a:solidFill>
                  <a:srgbClr val="00206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US" sz="6200" dirty="0">
                <a:solidFill>
                  <a:srgbClr val="FF0000"/>
                </a:solidFill>
                <a:effectLst/>
                <a:latin typeface="Arial Narrow" panose="020B0606020202030204" pitchFamily="34" charset="0"/>
                <a:ea typeface="Times New Roman" panose="02020603050405020304" pitchFamily="18" charset="0"/>
                <a:cs typeface="Times New Roman" panose="02020603050405020304" pitchFamily="18" charset="0"/>
              </a:rPr>
              <a:t>2)</a:t>
            </a:r>
            <a:r>
              <a:rPr lang="en-US" sz="6200" u="sng" dirty="0">
                <a:solidFill>
                  <a:srgbClr val="FF0000"/>
                </a:solidFill>
                <a:effectLst/>
                <a:latin typeface="Arial Narrow" panose="020B0606020202030204" pitchFamily="34" charset="0"/>
                <a:ea typeface="Times New Roman" panose="02020603050405020304" pitchFamily="18" charset="0"/>
                <a:cs typeface="Times New Roman" panose="02020603050405020304" pitchFamily="18" charset="0"/>
              </a:rPr>
              <a:t> Verify that in case of </a:t>
            </a:r>
            <a:r>
              <a:rPr lang="en-US" sz="6200" b="1" u="sng" dirty="0">
                <a:solidFill>
                  <a:srgbClr val="FF0000"/>
                </a:solidFill>
                <a:effectLst/>
                <a:latin typeface="Arial Narrow" panose="020B0606020202030204" pitchFamily="34" charset="0"/>
                <a:ea typeface="Times New Roman" panose="02020603050405020304" pitchFamily="18" charset="0"/>
                <a:cs typeface="Times New Roman" panose="02020603050405020304" pitchFamily="18" charset="0"/>
              </a:rPr>
              <a:t>loans against LIC policy</a:t>
            </a:r>
            <a:r>
              <a:rPr lang="en-US" sz="6200" dirty="0">
                <a:solidFill>
                  <a:srgbClr val="FF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US" sz="6200" dirty="0">
                <a:solidFill>
                  <a:srgbClr val="002060"/>
                </a:solidFill>
                <a:effectLst/>
                <a:latin typeface="Arial Narrow" panose="020B0606020202030204" pitchFamily="34" charset="0"/>
                <a:ea typeface="Times New Roman" panose="02020603050405020304" pitchFamily="18" charset="0"/>
                <a:cs typeface="Times New Roman" panose="02020603050405020304" pitchFamily="18" charset="0"/>
              </a:rPr>
              <a:t>:</a:t>
            </a:r>
          </a:p>
          <a:p>
            <a:pPr algn="just">
              <a:lnSpc>
                <a:spcPct val="115000"/>
              </a:lnSpc>
              <a:spcAft>
                <a:spcPts val="1000"/>
              </a:spcAft>
            </a:pPr>
            <a:r>
              <a:rPr lang="en-US" sz="6200" dirty="0">
                <a:solidFill>
                  <a:srgbClr val="002060"/>
                </a:solidFill>
                <a:effectLst/>
                <a:latin typeface="Arial Narrow" panose="020B0606020202030204" pitchFamily="34" charset="0"/>
                <a:ea typeface="Times New Roman" panose="02020603050405020304" pitchFamily="18" charset="0"/>
                <a:cs typeface="Times New Roman" panose="02020603050405020304" pitchFamily="18" charset="0"/>
              </a:rPr>
              <a:t>  </a:t>
            </a:r>
            <a:endParaRPr lang="en-IN" sz="6200" b="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mj-lt"/>
              <a:buAutoNum type="alphaLcParenR"/>
            </a:pPr>
            <a:r>
              <a:rPr lang="en-US" sz="6200" b="0" dirty="0">
                <a:solidFill>
                  <a:srgbClr val="002060"/>
                </a:solidFill>
                <a:effectLst/>
                <a:latin typeface="Arial Narrow" panose="020B0606020202030204" pitchFamily="34" charset="0"/>
                <a:ea typeface="Times New Roman" panose="02020603050405020304" pitchFamily="18" charset="0"/>
                <a:cs typeface="Times New Roman" panose="02020603050405020304" pitchFamily="18" charset="0"/>
              </a:rPr>
              <a:t>The loan amount is calculated on the basis of surrender value of the policy</a:t>
            </a:r>
            <a:endParaRPr lang="en-IN" sz="6200" b="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mj-lt"/>
              <a:buAutoNum type="alphaLcParenR"/>
            </a:pPr>
            <a:r>
              <a:rPr lang="en-US" sz="6200" b="0" dirty="0">
                <a:solidFill>
                  <a:srgbClr val="002060"/>
                </a:solidFill>
                <a:effectLst/>
                <a:latin typeface="Arial Narrow" panose="020B0606020202030204" pitchFamily="34" charset="0"/>
                <a:ea typeface="Times New Roman" panose="02020603050405020304" pitchFamily="18" charset="0"/>
                <a:cs typeface="Times New Roman" panose="02020603050405020304" pitchFamily="18" charset="0"/>
              </a:rPr>
              <a:t>The policy is alive and updated premium is paid</a:t>
            </a:r>
            <a:endParaRPr lang="en-IN" sz="6200" b="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mj-lt"/>
              <a:buAutoNum type="alphaLcParenR"/>
            </a:pPr>
            <a:r>
              <a:rPr lang="en-US" sz="6200" b="0" dirty="0">
                <a:solidFill>
                  <a:srgbClr val="002060"/>
                </a:solidFill>
                <a:effectLst/>
                <a:latin typeface="Arial Narrow" panose="020B0606020202030204" pitchFamily="34" charset="0"/>
                <a:ea typeface="Times New Roman" panose="02020603050405020304" pitchFamily="18" charset="0"/>
                <a:cs typeface="Times New Roman" panose="02020603050405020304" pitchFamily="18" charset="0"/>
              </a:rPr>
              <a:t>LIC policy is assigned in </a:t>
            </a:r>
            <a:r>
              <a:rPr lang="en-US" sz="6200" b="0" dirty="0" err="1">
                <a:solidFill>
                  <a:srgbClr val="002060"/>
                </a:solidFill>
                <a:effectLst/>
                <a:latin typeface="Arial Narrow" panose="020B0606020202030204" pitchFamily="34" charset="0"/>
                <a:ea typeface="Times New Roman" panose="02020603050405020304" pitchFamily="18" charset="0"/>
                <a:cs typeface="Times New Roman" panose="02020603050405020304" pitchFamily="18" charset="0"/>
              </a:rPr>
              <a:t>favour</a:t>
            </a:r>
            <a:r>
              <a:rPr lang="en-US" sz="6200" b="0" dirty="0">
                <a:solidFill>
                  <a:srgbClr val="002060"/>
                </a:solidFill>
                <a:effectLst/>
                <a:latin typeface="Arial Narrow" panose="020B0606020202030204" pitchFamily="34" charset="0"/>
                <a:ea typeface="Times New Roman" panose="02020603050405020304" pitchFamily="18" charset="0"/>
                <a:cs typeface="Times New Roman" panose="02020603050405020304" pitchFamily="18" charset="0"/>
              </a:rPr>
              <a:t> of the bank</a:t>
            </a:r>
            <a:endParaRPr lang="en-IN" sz="6200" b="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6200" dirty="0">
                <a:solidFill>
                  <a:srgbClr val="002060"/>
                </a:solidFill>
                <a:effectLst/>
                <a:latin typeface="Arial Narrow" panose="020B0606020202030204" pitchFamily="34" charset="0"/>
                <a:ea typeface="Times New Roman" panose="02020603050405020304" pitchFamily="18" charset="0"/>
                <a:cs typeface="Times New Roman" panose="02020603050405020304" pitchFamily="18" charset="0"/>
              </a:rPr>
              <a:t> </a:t>
            </a:r>
          </a:p>
          <a:p>
            <a:pPr algn="just">
              <a:lnSpc>
                <a:spcPct val="115000"/>
              </a:lnSpc>
              <a:spcAft>
                <a:spcPts val="1000"/>
              </a:spcAft>
            </a:pPr>
            <a:r>
              <a:rPr lang="en-US" sz="6200" dirty="0">
                <a:solidFill>
                  <a:srgbClr val="FF0000"/>
                </a:solidFill>
                <a:effectLst/>
                <a:latin typeface="Arial Narrow" panose="020B0606020202030204" pitchFamily="34" charset="0"/>
                <a:ea typeface="Times New Roman" panose="02020603050405020304" pitchFamily="18" charset="0"/>
                <a:cs typeface="Times New Roman" panose="02020603050405020304" pitchFamily="18" charset="0"/>
              </a:rPr>
              <a:t>3) Verify that in case of </a:t>
            </a:r>
            <a:r>
              <a:rPr lang="en-US" sz="6200" b="1" dirty="0">
                <a:solidFill>
                  <a:srgbClr val="FF0000"/>
                </a:solidFill>
                <a:effectLst/>
                <a:latin typeface="Arial Narrow" panose="020B0606020202030204" pitchFamily="34" charset="0"/>
                <a:ea typeface="Times New Roman" panose="02020603050405020304" pitchFamily="18" charset="0"/>
                <a:cs typeface="Times New Roman" panose="02020603050405020304" pitchFamily="18" charset="0"/>
              </a:rPr>
              <a:t>loans against NSCs</a:t>
            </a:r>
            <a:r>
              <a:rPr lang="en-US" sz="6200" dirty="0">
                <a:solidFill>
                  <a:srgbClr val="FF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US" sz="6200" dirty="0">
                <a:solidFill>
                  <a:srgbClr val="002060"/>
                </a:solidFill>
                <a:effectLst/>
                <a:latin typeface="Arial Narrow" panose="020B0606020202030204" pitchFamily="34" charset="0"/>
                <a:ea typeface="Times New Roman" panose="02020603050405020304" pitchFamily="18" charset="0"/>
                <a:cs typeface="Times New Roman" panose="02020603050405020304" pitchFamily="18" charset="0"/>
              </a:rPr>
              <a:t>: </a:t>
            </a:r>
            <a:endParaRPr lang="en-IN" sz="6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mj-lt"/>
              <a:buAutoNum type="alphaLcParenR"/>
            </a:pPr>
            <a:r>
              <a:rPr lang="en-US" sz="6200" b="0" dirty="0">
                <a:solidFill>
                  <a:srgbClr val="002060"/>
                </a:solidFill>
                <a:effectLst/>
                <a:latin typeface="Arial Narrow" panose="020B0606020202030204" pitchFamily="34" charset="0"/>
                <a:ea typeface="Times New Roman" panose="02020603050405020304" pitchFamily="18" charset="0"/>
                <a:cs typeface="Times New Roman" panose="02020603050405020304" pitchFamily="18" charset="0"/>
              </a:rPr>
              <a:t>Bank’s lien is recorded  by the concerned post office of the face of NSC</a:t>
            </a:r>
            <a:endParaRPr lang="en-IN" sz="6200" b="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mj-lt"/>
              <a:buAutoNum type="alphaLcParenR"/>
            </a:pPr>
            <a:r>
              <a:rPr lang="en-US" sz="6200" b="0" dirty="0">
                <a:solidFill>
                  <a:srgbClr val="002060"/>
                </a:solidFill>
                <a:effectLst/>
                <a:latin typeface="Arial Narrow" panose="020B0606020202030204" pitchFamily="34" charset="0"/>
                <a:ea typeface="Times New Roman" panose="02020603050405020304" pitchFamily="18" charset="0"/>
                <a:cs typeface="Times New Roman" panose="02020603050405020304" pitchFamily="18" charset="0"/>
              </a:rPr>
              <a:t>NSCs are not overdue and in case of default, the same are immediately </a:t>
            </a:r>
            <a:r>
              <a:rPr lang="en-US" sz="6200" b="0" dirty="0" err="1">
                <a:solidFill>
                  <a:srgbClr val="002060"/>
                </a:solidFill>
                <a:effectLst/>
                <a:latin typeface="Arial Narrow" panose="020B0606020202030204" pitchFamily="34" charset="0"/>
                <a:ea typeface="Times New Roman" panose="02020603050405020304" pitchFamily="18" charset="0"/>
                <a:cs typeface="Times New Roman" panose="02020603050405020304" pitchFamily="18" charset="0"/>
              </a:rPr>
              <a:t>encashed</a:t>
            </a:r>
            <a:endParaRPr lang="en-IN" sz="6200" b="0" dirty="0">
              <a:solidFill>
                <a:srgbClr val="002060"/>
              </a:solidFill>
            </a:endParaRPr>
          </a:p>
          <a:p>
            <a:endParaRPr lang="en-IN" dirty="0"/>
          </a:p>
        </p:txBody>
      </p:sp>
      <p:sp>
        <p:nvSpPr>
          <p:cNvPr id="4" name="Footer Placeholder 3">
            <a:extLst>
              <a:ext uri="{FF2B5EF4-FFF2-40B4-BE49-F238E27FC236}">
                <a16:creationId xmlns:a16="http://schemas.microsoft.com/office/drawing/2014/main" id="{D1EE4DD4-0C09-8588-3AD8-3F3A622343B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F6A2F0F-6AF9-AA32-5690-BB3EAA037375}"/>
              </a:ext>
            </a:extLst>
          </p:cNvPr>
          <p:cNvSpPr>
            <a:spLocks noGrp="1"/>
          </p:cNvSpPr>
          <p:nvPr>
            <p:ph type="sldNum" sz="quarter" idx="12"/>
          </p:nvPr>
        </p:nvSpPr>
        <p:spPr/>
        <p:txBody>
          <a:bodyPr/>
          <a:lstStyle/>
          <a:p>
            <a:fld id="{B6F15528-21DE-4FAA-801E-634DDDAF4B2B}" type="slidenum">
              <a:rPr lang="en-US" smtClean="0"/>
              <a:pPr/>
              <a:t>71</a:t>
            </a:fld>
            <a:endParaRPr lang="en-US"/>
          </a:p>
        </p:txBody>
      </p:sp>
    </p:spTree>
    <p:extLst>
      <p:ext uri="{BB962C8B-B14F-4D97-AF65-F5344CB8AC3E}">
        <p14:creationId xmlns:p14="http://schemas.microsoft.com/office/powerpoint/2010/main" val="17218408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2DB5A-81AC-221B-38C1-E9E7A32B536C}"/>
              </a:ext>
            </a:extLst>
          </p:cNvPr>
          <p:cNvSpPr>
            <a:spLocks noGrp="1"/>
          </p:cNvSpPr>
          <p:nvPr>
            <p:ph type="title"/>
          </p:nvPr>
        </p:nvSpPr>
        <p:spPr>
          <a:xfrm>
            <a:off x="685800" y="-533400"/>
            <a:ext cx="5562600" cy="152400"/>
          </a:xfrm>
        </p:spPr>
        <p:txBody>
          <a:bodyPr>
            <a:normAutofit fontScale="90000"/>
          </a:bodyPr>
          <a:lstStyle/>
          <a:p>
            <a:endParaRPr lang="en-IN"/>
          </a:p>
        </p:txBody>
      </p:sp>
      <p:sp>
        <p:nvSpPr>
          <p:cNvPr id="3" name="Content Placeholder 2">
            <a:extLst>
              <a:ext uri="{FF2B5EF4-FFF2-40B4-BE49-F238E27FC236}">
                <a16:creationId xmlns:a16="http://schemas.microsoft.com/office/drawing/2014/main" id="{4F8A9B52-7A14-6F65-EF15-C973CF393E77}"/>
              </a:ext>
            </a:extLst>
          </p:cNvPr>
          <p:cNvSpPr>
            <a:spLocks noGrp="1"/>
          </p:cNvSpPr>
          <p:nvPr>
            <p:ph idx="1"/>
          </p:nvPr>
        </p:nvSpPr>
        <p:spPr>
          <a:xfrm>
            <a:off x="304800" y="533400"/>
            <a:ext cx="7772400" cy="5592763"/>
          </a:xfrm>
        </p:spPr>
        <p:txBody>
          <a:bodyPr/>
          <a:lstStyle/>
          <a:p>
            <a:pPr lvl="0" algn="just">
              <a:lnSpc>
                <a:spcPct val="107000"/>
              </a:lnSpc>
              <a:spcAft>
                <a:spcPts val="800"/>
              </a:spcAft>
            </a:pPr>
            <a:r>
              <a:rPr lang="en-US" sz="2000" dirty="0">
                <a:solidFill>
                  <a:srgbClr val="FF0000"/>
                </a:solidFill>
                <a:effectLst/>
                <a:latin typeface="Arial Narrow" panose="020B0606020202030204" pitchFamily="34" charset="0"/>
                <a:ea typeface="Times New Roman" panose="02020603050405020304" pitchFamily="18" charset="0"/>
                <a:cs typeface="Times New Roman" panose="02020603050405020304" pitchFamily="18" charset="0"/>
              </a:rPr>
              <a:t>4) </a:t>
            </a:r>
            <a:r>
              <a:rPr lang="en-US" sz="2000" u="sng" dirty="0">
                <a:solidFill>
                  <a:srgbClr val="FF0000"/>
                </a:solidFill>
                <a:effectLst/>
                <a:latin typeface="Arial Narrow" panose="020B0606020202030204" pitchFamily="34" charset="0"/>
                <a:ea typeface="Times New Roman" panose="02020603050405020304" pitchFamily="18" charset="0"/>
                <a:cs typeface="Times New Roman" panose="02020603050405020304" pitchFamily="18" charset="0"/>
              </a:rPr>
              <a:t>Verify in case of </a:t>
            </a:r>
            <a:r>
              <a:rPr lang="en-US" sz="2000" b="1" u="sng" dirty="0">
                <a:solidFill>
                  <a:srgbClr val="FF0000"/>
                </a:solidFill>
                <a:effectLst/>
                <a:latin typeface="Arial Narrow" panose="020B0606020202030204" pitchFamily="34" charset="0"/>
                <a:ea typeface="Times New Roman" panose="02020603050405020304" pitchFamily="18" charset="0"/>
                <a:cs typeface="Times New Roman" panose="02020603050405020304" pitchFamily="18" charset="0"/>
              </a:rPr>
              <a:t>loans against Bank’s FDR</a:t>
            </a:r>
            <a:r>
              <a:rPr lang="en-US" sz="2000" u="sng" dirty="0">
                <a:solidFill>
                  <a:srgbClr val="FF0000"/>
                </a:solidFill>
                <a:effectLst/>
                <a:latin typeface="Arial Narrow" panose="020B0606020202030204" pitchFamily="34" charset="0"/>
                <a:ea typeface="Times New Roman" panose="02020603050405020304" pitchFamily="18" charset="0"/>
                <a:cs typeface="Times New Roman" panose="02020603050405020304" pitchFamily="18" charset="0"/>
              </a:rPr>
              <a:t> that :</a:t>
            </a:r>
          </a:p>
          <a:p>
            <a:pPr marL="342900" lvl="0" indent="-342900" algn="just">
              <a:lnSpc>
                <a:spcPct val="107000"/>
              </a:lnSpc>
              <a:spcAft>
                <a:spcPts val="800"/>
              </a:spcAft>
              <a:buFont typeface="+mj-lt"/>
              <a:buAutoNum type="alphaLcParenR"/>
            </a:pPr>
            <a:r>
              <a:rPr lang="en-US" sz="2000" b="0" dirty="0">
                <a:solidFill>
                  <a:srgbClr val="002060"/>
                </a:solidFill>
                <a:effectLst/>
                <a:latin typeface="Arial Narrow" panose="020B0606020202030204" pitchFamily="34" charset="0"/>
                <a:ea typeface="Times New Roman" panose="02020603050405020304" pitchFamily="18" charset="0"/>
                <a:cs typeface="Times New Roman" panose="02020603050405020304" pitchFamily="18" charset="0"/>
              </a:rPr>
              <a:t>Stipulated margin is kept while sanctioning loan</a:t>
            </a:r>
            <a:endParaRPr lang="en-IN" sz="2000" b="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mj-lt"/>
              <a:buAutoNum type="alphaLcParenR"/>
            </a:pPr>
            <a:r>
              <a:rPr lang="en-US" sz="2000" b="0" dirty="0">
                <a:solidFill>
                  <a:srgbClr val="002060"/>
                </a:solidFill>
                <a:effectLst/>
                <a:latin typeface="Arial Narrow" panose="020B0606020202030204" pitchFamily="34" charset="0"/>
                <a:ea typeface="Times New Roman" panose="02020603050405020304" pitchFamily="18" charset="0"/>
                <a:cs typeface="Times New Roman" panose="02020603050405020304" pitchFamily="18" charset="0"/>
              </a:rPr>
              <a:t>The FDR is discharged </a:t>
            </a:r>
            <a:endParaRPr lang="en-IN" sz="2000" b="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mj-lt"/>
              <a:buAutoNum type="alphaLcParenR"/>
            </a:pPr>
            <a:r>
              <a:rPr lang="en-US" sz="2000" b="0" dirty="0">
                <a:solidFill>
                  <a:srgbClr val="002060"/>
                </a:solidFill>
                <a:effectLst/>
                <a:latin typeface="Arial Narrow" panose="020B0606020202030204" pitchFamily="34" charset="0"/>
                <a:ea typeface="Times New Roman" panose="02020603050405020304" pitchFamily="18" charset="0"/>
                <a:cs typeface="Times New Roman" panose="02020603050405020304" pitchFamily="18" charset="0"/>
              </a:rPr>
              <a:t>Bank’s lien is marked both on the FDR as well as in the system</a:t>
            </a:r>
          </a:p>
          <a:p>
            <a:pPr marL="342900" lvl="0" indent="-342900" algn="just">
              <a:lnSpc>
                <a:spcPct val="107000"/>
              </a:lnSpc>
              <a:spcAft>
                <a:spcPts val="800"/>
              </a:spcAft>
              <a:buFont typeface="+mj-lt"/>
              <a:buAutoNum type="alphaLcParenR"/>
            </a:pPr>
            <a:endParaRPr lang="en-US" dirty="0">
              <a:solidFill>
                <a:srgbClr val="002060"/>
              </a:solidFill>
              <a:latin typeface="Arial Narrow" panose="020B0606020202030204" pitchFamily="34" charset="0"/>
              <a:ea typeface="Times New Roman" panose="02020603050405020304" pitchFamily="18" charset="0"/>
              <a:cs typeface="Times New Roman" panose="02020603050405020304" pitchFamily="18" charset="0"/>
            </a:endParaRPr>
          </a:p>
          <a:p>
            <a:pPr lvl="0" algn="just">
              <a:lnSpc>
                <a:spcPct val="107000"/>
              </a:lnSpc>
              <a:spcAft>
                <a:spcPts val="800"/>
              </a:spcAft>
            </a:pPr>
            <a:r>
              <a:rPr lang="en-US" sz="2000" dirty="0">
                <a:solidFill>
                  <a:schemeClr val="tx2"/>
                </a:solidFill>
                <a:effectLst/>
                <a:latin typeface="Arial Narrow" panose="020B0606020202030204" pitchFamily="34" charset="0"/>
                <a:ea typeface="Times New Roman" panose="02020603050405020304" pitchFamily="18" charset="0"/>
                <a:cs typeface="Times New Roman" panose="02020603050405020304" pitchFamily="18" charset="0"/>
              </a:rPr>
              <a:t>5) </a:t>
            </a:r>
            <a:r>
              <a:rPr lang="en-US" sz="2000" u="sng" dirty="0">
                <a:solidFill>
                  <a:schemeClr val="tx2"/>
                </a:solidFill>
                <a:effectLst/>
                <a:latin typeface="Arial Narrow" panose="020B0606020202030204" pitchFamily="34" charset="0"/>
                <a:ea typeface="Times New Roman" panose="02020603050405020304" pitchFamily="18" charset="0"/>
                <a:cs typeface="Times New Roman" panose="02020603050405020304" pitchFamily="18" charset="0"/>
              </a:rPr>
              <a:t>Verify in case of Gold loans that-</a:t>
            </a:r>
          </a:p>
          <a:p>
            <a:pPr marL="457200" lvl="0" indent="-457200" algn="just">
              <a:lnSpc>
                <a:spcPct val="107000"/>
              </a:lnSpc>
              <a:spcAft>
                <a:spcPts val="800"/>
              </a:spcAft>
              <a:buAutoNum type="alphaLcParenR"/>
            </a:pPr>
            <a:r>
              <a:rPr lang="en-US" sz="2000" b="0" dirty="0">
                <a:solidFill>
                  <a:srgbClr val="002060"/>
                </a:solidFill>
                <a:effectLst/>
                <a:latin typeface="Arial Narrow" panose="020B0606020202030204" pitchFamily="34" charset="0"/>
                <a:ea typeface="Times New Roman" panose="02020603050405020304" pitchFamily="18" charset="0"/>
                <a:cs typeface="Times New Roman" panose="02020603050405020304" pitchFamily="18" charset="0"/>
              </a:rPr>
              <a:t>Gold smith certificate is available</a:t>
            </a:r>
          </a:p>
          <a:p>
            <a:pPr marL="457200" lvl="0" indent="-457200" algn="just">
              <a:lnSpc>
                <a:spcPct val="107000"/>
              </a:lnSpc>
              <a:spcAft>
                <a:spcPts val="800"/>
              </a:spcAft>
              <a:buAutoNum type="alphaLcParenR"/>
            </a:pPr>
            <a:r>
              <a:rPr lang="en-US" b="0" dirty="0">
                <a:solidFill>
                  <a:srgbClr val="002060"/>
                </a:solidFill>
                <a:latin typeface="Arial Narrow" panose="020B0606020202030204" pitchFamily="34" charset="0"/>
                <a:ea typeface="Times New Roman" panose="02020603050405020304" pitchFamily="18" charset="0"/>
                <a:cs typeface="Times New Roman" panose="02020603050405020304" pitchFamily="18" charset="0"/>
              </a:rPr>
              <a:t>Reappraisal done as per the norms</a:t>
            </a:r>
          </a:p>
          <a:p>
            <a:pPr marL="457200" lvl="0" indent="-457200" algn="just">
              <a:lnSpc>
                <a:spcPct val="107000"/>
              </a:lnSpc>
              <a:spcAft>
                <a:spcPts val="800"/>
              </a:spcAft>
              <a:buAutoNum type="alphaLcParenR"/>
            </a:pPr>
            <a:r>
              <a:rPr lang="en-US" sz="2000" b="0" dirty="0">
                <a:solidFill>
                  <a:srgbClr val="002060"/>
                </a:solidFill>
                <a:effectLst/>
                <a:latin typeface="Arial Narrow" panose="020B0606020202030204" pitchFamily="34" charset="0"/>
                <a:ea typeface="Times New Roman" panose="02020603050405020304" pitchFamily="18" charset="0"/>
                <a:cs typeface="Times New Roman" panose="02020603050405020304" pitchFamily="18" charset="0"/>
              </a:rPr>
              <a:t>End use of funds ensured in case of business loans</a:t>
            </a:r>
          </a:p>
          <a:p>
            <a:pPr marL="457200" lvl="0" indent="-457200" algn="just">
              <a:lnSpc>
                <a:spcPct val="107000"/>
              </a:lnSpc>
              <a:spcAft>
                <a:spcPts val="800"/>
              </a:spcAft>
              <a:buAutoNum type="alphaLcParenR"/>
            </a:pPr>
            <a:r>
              <a:rPr lang="en-US" b="0" dirty="0">
                <a:solidFill>
                  <a:srgbClr val="002060"/>
                </a:solidFill>
                <a:latin typeface="Arial Narrow" panose="020B0606020202030204" pitchFamily="34" charset="0"/>
                <a:ea typeface="Times New Roman" panose="02020603050405020304" pitchFamily="18" charset="0"/>
                <a:cs typeface="Times New Roman" panose="02020603050405020304" pitchFamily="18" charset="0"/>
              </a:rPr>
              <a:t>Closure of gold loan accounts within short period is genuine</a:t>
            </a:r>
            <a:endParaRPr lang="en-US" sz="2000" b="0" dirty="0">
              <a:solidFill>
                <a:srgbClr val="002060"/>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lvl="0" algn="just">
              <a:lnSpc>
                <a:spcPct val="107000"/>
              </a:lnSpc>
              <a:spcAft>
                <a:spcPts val="800"/>
              </a:spcAft>
            </a:pPr>
            <a:endParaRPr lang="en-US" sz="2000" dirty="0">
              <a:solidFill>
                <a:srgbClr val="002060"/>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lvl="0" algn="just">
              <a:lnSpc>
                <a:spcPct val="107000"/>
              </a:lnSpc>
              <a:spcAft>
                <a:spcPts val="800"/>
              </a:spcAft>
            </a:pPr>
            <a:endParaRPr lang="en-IN"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AB15B7BD-557D-6E1E-AC76-D1F7F1564BD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B22A959-B2D8-9872-0E3A-8891A78ECEAE}"/>
              </a:ext>
            </a:extLst>
          </p:cNvPr>
          <p:cNvSpPr>
            <a:spLocks noGrp="1"/>
          </p:cNvSpPr>
          <p:nvPr>
            <p:ph type="sldNum" sz="quarter" idx="12"/>
          </p:nvPr>
        </p:nvSpPr>
        <p:spPr/>
        <p:txBody>
          <a:bodyPr/>
          <a:lstStyle/>
          <a:p>
            <a:fld id="{B6F15528-21DE-4FAA-801E-634DDDAF4B2B}" type="slidenum">
              <a:rPr lang="en-US" smtClean="0"/>
              <a:pPr/>
              <a:t>72</a:t>
            </a:fld>
            <a:endParaRPr lang="en-US"/>
          </a:p>
        </p:txBody>
      </p:sp>
    </p:spTree>
    <p:extLst>
      <p:ext uri="{BB962C8B-B14F-4D97-AF65-F5344CB8AC3E}">
        <p14:creationId xmlns:p14="http://schemas.microsoft.com/office/powerpoint/2010/main" val="31592057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6705600" cy="990282"/>
          </a:xfrm>
        </p:spPr>
        <p:style>
          <a:lnRef idx="3">
            <a:schemeClr val="lt1"/>
          </a:lnRef>
          <a:fillRef idx="1">
            <a:schemeClr val="accent5"/>
          </a:fillRef>
          <a:effectRef idx="1">
            <a:schemeClr val="accent5"/>
          </a:effectRef>
          <a:fontRef idx="minor">
            <a:schemeClr val="lt1"/>
          </a:fontRef>
        </p:style>
        <p:txBody>
          <a:bodyPr>
            <a:normAutofit/>
          </a:bodyPr>
          <a:lstStyle/>
          <a:p>
            <a:r>
              <a:rPr lang="en-US" dirty="0"/>
              <a:t>Non Fund based facilities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87844328"/>
              </p:ext>
            </p:extLst>
          </p:nvPr>
        </p:nvGraphicFramePr>
        <p:xfrm>
          <a:off x="457200" y="1752601"/>
          <a:ext cx="7924800" cy="205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73</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6705600" cy="990282"/>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b="1" dirty="0">
                <a:solidFill>
                  <a:srgbClr val="FF0000"/>
                </a:solidFill>
              </a:rPr>
              <a:t>    Non Fund based facilities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38458467"/>
              </p:ext>
            </p:extLst>
          </p:nvPr>
        </p:nvGraphicFramePr>
        <p:xfrm>
          <a:off x="381000" y="1600200"/>
          <a:ext cx="75438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style>
          <a:lnRef idx="1">
            <a:schemeClr val="accent4"/>
          </a:lnRef>
          <a:fillRef idx="2">
            <a:schemeClr val="accent4"/>
          </a:fillRef>
          <a:effectRef idx="1">
            <a:schemeClr val="accent4"/>
          </a:effectRef>
          <a:fontRef idx="minor">
            <a:schemeClr val="dk1"/>
          </a:fontRef>
        </p:style>
        <p:txBody>
          <a:bodyPr/>
          <a:lstStyle/>
          <a:p>
            <a:fld id="{B6F15528-21DE-4FAA-801E-634DDDAF4B2B}" type="slidenum">
              <a:rPr lang="en-US" smtClean="0"/>
              <a:pPr/>
              <a:t>74</a:t>
            </a:fld>
            <a:endParaRPr lang="en-US"/>
          </a:p>
        </p:txBody>
      </p:sp>
      <p:sp>
        <p:nvSpPr>
          <p:cNvPr id="6" name="Rounded Rectangle 5"/>
          <p:cNvSpPr/>
          <p:nvPr/>
        </p:nvSpPr>
        <p:spPr>
          <a:xfrm>
            <a:off x="838200" y="2667000"/>
            <a:ext cx="6934200" cy="2362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dirty="0">
                <a:solidFill>
                  <a:srgbClr val="002060"/>
                </a:solidFill>
              </a:rPr>
              <a:t>An undertaking from the Bank on behalf of the customer (buyer) to the seller of the goods to pay the contracted amount in case the buyer fails to pay on the stipulated date.</a:t>
            </a:r>
          </a:p>
          <a:p>
            <a:r>
              <a:rPr lang="en-US" dirty="0">
                <a:solidFill>
                  <a:srgbClr val="002060"/>
                </a:solidFill>
              </a:rPr>
              <a:t>Known as LC devolvement In case of default by the customer.</a:t>
            </a:r>
          </a:p>
          <a:p>
            <a:pPr marL="457200" indent="-457200"/>
            <a:r>
              <a:rPr lang="en-US" dirty="0">
                <a:solidFill>
                  <a:srgbClr val="002060"/>
                </a:solidFill>
              </a:rPr>
              <a:t>Essential movement of goods under LC supported </a:t>
            </a:r>
            <a:r>
              <a:rPr lang="en-US" dirty="0" err="1">
                <a:solidFill>
                  <a:srgbClr val="002060"/>
                </a:solidFill>
              </a:rPr>
              <a:t>bydocuments</a:t>
            </a:r>
            <a:r>
              <a:rPr lang="en-US" dirty="0">
                <a:solidFill>
                  <a:srgbClr val="002060"/>
                </a:solidFill>
              </a:rPr>
              <a:t> </a:t>
            </a:r>
          </a:p>
          <a:p>
            <a:pPr marL="457200" indent="-457200"/>
            <a:r>
              <a:rPr lang="en-US" dirty="0">
                <a:solidFill>
                  <a:srgbClr val="002060"/>
                </a:solidFill>
              </a:rPr>
              <a:t>like Bill of Entry (in case of imports), Lorry Receipts</a:t>
            </a:r>
          </a:p>
          <a:p>
            <a:pPr marL="457200" indent="-457200">
              <a:buBlip>
                <a:blip r:embed="rId7"/>
              </a:buBlip>
            </a:pPr>
            <a:endParaRPr lang="en-US" dirty="0">
              <a:solidFill>
                <a:schemeClr val="accent3">
                  <a:lumMod val="75000"/>
                </a:schemeClr>
              </a:solidFill>
            </a:endParaRPr>
          </a:p>
        </p:txBody>
      </p:sp>
      <p:sp>
        <p:nvSpPr>
          <p:cNvPr id="8" name="Footer Placeholder 3"/>
          <p:cNvSpPr txBox="1">
            <a:spLocks/>
          </p:cNvSpPr>
          <p:nvPr/>
        </p:nvSpPr>
        <p:spPr>
          <a:xfrm>
            <a:off x="457200" y="6492876"/>
            <a:ext cx="8001000" cy="233046"/>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001000" cy="1066482"/>
          </a:xfrm>
        </p:spPr>
        <p:txBody>
          <a:bodyPr>
            <a:normAutofit/>
          </a:bodyPr>
          <a:lstStyle/>
          <a:p>
            <a:r>
              <a:rPr lang="en-US" sz="2000" dirty="0"/>
              <a:t>TRANSACTIONS UNDER LC AND BILLS DISCOUNTING</a:t>
            </a:r>
          </a:p>
        </p:txBody>
      </p:sp>
      <p:sp>
        <p:nvSpPr>
          <p:cNvPr id="3" name="Content Placeholder 2"/>
          <p:cNvSpPr>
            <a:spLocks noGrp="1"/>
          </p:cNvSpPr>
          <p:nvPr>
            <p:ph idx="1"/>
          </p:nvPr>
        </p:nvSpPr>
        <p:spPr>
          <a:xfrm>
            <a:off x="381000" y="1219200"/>
            <a:ext cx="7696200" cy="4906963"/>
          </a:xfrm>
        </p:spPr>
        <p:txBody>
          <a:bodyPr>
            <a:normAutofit fontScale="85000" lnSpcReduction="20000"/>
          </a:bodyPr>
          <a:lstStyle/>
          <a:p>
            <a:r>
              <a:rPr lang="en-US" sz="2400" dirty="0">
                <a:solidFill>
                  <a:schemeClr val="tx2"/>
                </a:solidFill>
              </a:rPr>
              <a:t>A- The seller</a:t>
            </a:r>
          </a:p>
          <a:p>
            <a:r>
              <a:rPr lang="en-US" sz="2400" dirty="0">
                <a:solidFill>
                  <a:schemeClr val="tx2"/>
                </a:solidFill>
              </a:rPr>
              <a:t>B- The buyer</a:t>
            </a:r>
          </a:p>
          <a:p>
            <a:endParaRPr lang="en-US" sz="1400" b="0" dirty="0"/>
          </a:p>
          <a:p>
            <a:pPr marL="285750" indent="-285750" algn="just">
              <a:buAutoNum type="romanLcParenR"/>
            </a:pPr>
            <a:r>
              <a:rPr lang="en-US" sz="1700" b="0" dirty="0">
                <a:solidFill>
                  <a:srgbClr val="002060"/>
                </a:solidFill>
              </a:rPr>
              <a:t>Issue of LC by B’s bank in </a:t>
            </a:r>
            <a:r>
              <a:rPr lang="en-US" sz="1700" b="0" dirty="0" err="1">
                <a:solidFill>
                  <a:srgbClr val="002060"/>
                </a:solidFill>
              </a:rPr>
              <a:t>favour</a:t>
            </a:r>
            <a:r>
              <a:rPr lang="en-US" sz="1700" b="0" dirty="0">
                <a:solidFill>
                  <a:srgbClr val="002060"/>
                </a:solidFill>
              </a:rPr>
              <a:t> of A ensuring payment to A goods supplied in credit</a:t>
            </a:r>
          </a:p>
          <a:p>
            <a:pPr marL="285750" indent="-285750" algn="just"/>
            <a:endParaRPr lang="en-US" sz="1700" b="0" dirty="0">
              <a:solidFill>
                <a:srgbClr val="002060"/>
              </a:solidFill>
            </a:endParaRPr>
          </a:p>
          <a:p>
            <a:pPr algn="just"/>
            <a:r>
              <a:rPr lang="en-US" sz="1700" b="0" dirty="0">
                <a:solidFill>
                  <a:srgbClr val="002060"/>
                </a:solidFill>
              </a:rPr>
              <a:t>ii)        Sale of goods by A . Documents include</a:t>
            </a:r>
          </a:p>
          <a:p>
            <a:pPr marL="457200" indent="-457200" algn="just">
              <a:buAutoNum type="alphaLcParenR"/>
            </a:pPr>
            <a:r>
              <a:rPr lang="en-US" sz="1700" b="0" dirty="0">
                <a:solidFill>
                  <a:srgbClr val="002060"/>
                </a:solidFill>
              </a:rPr>
              <a:t>Bill of exchange instructing B to make payment on a specified date</a:t>
            </a:r>
          </a:p>
          <a:p>
            <a:pPr marL="457200" indent="-457200" algn="just">
              <a:buAutoNum type="alphaLcParenR"/>
            </a:pPr>
            <a:r>
              <a:rPr lang="en-US" sz="1700" b="0" dirty="0">
                <a:solidFill>
                  <a:srgbClr val="002060"/>
                </a:solidFill>
              </a:rPr>
              <a:t>Invoice</a:t>
            </a:r>
          </a:p>
          <a:p>
            <a:pPr marL="457200" indent="-457200" algn="just">
              <a:buAutoNum type="alphaLcParenR"/>
            </a:pPr>
            <a:r>
              <a:rPr lang="en-US" sz="1700" b="0" dirty="0">
                <a:solidFill>
                  <a:srgbClr val="002060"/>
                </a:solidFill>
              </a:rPr>
              <a:t>Copy of GR</a:t>
            </a:r>
          </a:p>
          <a:p>
            <a:pPr marL="457200" indent="-457200" algn="just"/>
            <a:endParaRPr lang="en-US" sz="1700" b="0" dirty="0">
              <a:solidFill>
                <a:srgbClr val="002060"/>
              </a:solidFill>
            </a:endParaRPr>
          </a:p>
          <a:p>
            <a:pPr marL="457200" indent="-457200" algn="just"/>
            <a:r>
              <a:rPr lang="en-US" sz="1700" b="0" dirty="0">
                <a:solidFill>
                  <a:srgbClr val="002060"/>
                </a:solidFill>
              </a:rPr>
              <a:t>iii)      Bill discounting by A with his bank ensuring prompt  payment against  supply of goods on credit</a:t>
            </a:r>
          </a:p>
          <a:p>
            <a:pPr marL="457200" indent="-457200" algn="just"/>
            <a:r>
              <a:rPr lang="en-US" sz="1700" b="0" dirty="0">
                <a:solidFill>
                  <a:srgbClr val="002060"/>
                </a:solidFill>
              </a:rPr>
              <a:t>iv)       On due date, documents presented by A’s Bank to B’s bank ,</a:t>
            </a:r>
          </a:p>
          <a:p>
            <a:pPr marL="457200" indent="-457200" algn="just"/>
            <a:r>
              <a:rPr lang="en-US" sz="1700" b="0" dirty="0">
                <a:solidFill>
                  <a:srgbClr val="002060"/>
                </a:solidFill>
              </a:rPr>
              <a:t>v)       B’s bank advising B to maintain sufficient balance in CC account</a:t>
            </a:r>
          </a:p>
          <a:p>
            <a:pPr marL="457200" indent="-457200" algn="just"/>
            <a:r>
              <a:rPr lang="en-US" sz="1700" b="0" dirty="0">
                <a:solidFill>
                  <a:srgbClr val="002060"/>
                </a:solidFill>
              </a:rPr>
              <a:t>vi)      Amount of bill  debited to B’s account by B’s bank and proceeds remitted to A’s Bank which adjust its bills discounting account. In absence of sufficient balance , the account of B will be debited creating TOD .This is known as LC devolvement.</a:t>
            </a:r>
          </a:p>
          <a:p>
            <a:endParaRPr lang="en-US" sz="1200" b="0" dirty="0"/>
          </a:p>
          <a:p>
            <a:endParaRPr lang="en-US" dirty="0"/>
          </a:p>
          <a:p>
            <a:endParaRPr lang="en-US" dirty="0"/>
          </a:p>
          <a:p>
            <a:endParaRPr lang="en-US" dirty="0"/>
          </a:p>
        </p:txBody>
      </p:sp>
      <p:sp>
        <p:nvSpPr>
          <p:cNvPr id="4" name="Footer Placeholder 3"/>
          <p:cNvSpPr>
            <a:spLocks noGrp="1"/>
          </p:cNvSpPr>
          <p:nvPr>
            <p:ph type="ftr" sz="quarter" idx="11"/>
          </p:nvPr>
        </p:nvSpPr>
        <p:spPr>
          <a:xfrm>
            <a:off x="457200" y="6400801"/>
            <a:ext cx="4495800" cy="375920"/>
          </a:xfrm>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435769" y="304800"/>
            <a:ext cx="6879431" cy="9248686"/>
          </a:xfrm>
          <a:prstGeom prst="rect">
            <a:avLst/>
          </a:prstGeom>
          <a:noFill/>
          <a:ln w="9525">
            <a:noFill/>
            <a:miter lim="800000"/>
            <a:headEnd/>
            <a:tailEnd/>
          </a:ln>
        </p:spPr>
        <p:txBody>
          <a:bodyPr wrap="square">
            <a:spAutoFit/>
          </a:bodyPr>
          <a:lstStyle/>
          <a:p>
            <a:pPr marL="342900" indent="-342900" algn="just" eaLnBrk="1" hangingPunct="1"/>
            <a:r>
              <a:rPr lang="en-US" altLang="en-US" sz="2400" b="1" dirty="0">
                <a:solidFill>
                  <a:srgbClr val="FFFF00"/>
                </a:solidFill>
                <a:latin typeface="Calibri" pitchFamily="34" charset="0"/>
              </a:rPr>
              <a:t>		</a:t>
            </a:r>
            <a:r>
              <a:rPr lang="en-US" altLang="en-US" sz="2400" b="1" u="sng" dirty="0">
                <a:solidFill>
                  <a:schemeClr val="tx2"/>
                </a:solidFill>
                <a:latin typeface="Calibri" pitchFamily="34" charset="0"/>
              </a:rPr>
              <a:t>Transactions under </a:t>
            </a:r>
            <a:r>
              <a:rPr lang="en-US" altLang="en-US" sz="2400" b="1" u="sng" dirty="0" err="1">
                <a:solidFill>
                  <a:schemeClr val="tx2"/>
                </a:solidFill>
                <a:latin typeface="Calibri" pitchFamily="34" charset="0"/>
              </a:rPr>
              <a:t>Accomodation</a:t>
            </a:r>
            <a:r>
              <a:rPr lang="en-US" altLang="en-US" sz="2400" b="1" u="sng" dirty="0">
                <a:solidFill>
                  <a:schemeClr val="tx2"/>
                </a:solidFill>
                <a:latin typeface="Calibri" pitchFamily="34" charset="0"/>
              </a:rPr>
              <a:t> Bills</a:t>
            </a:r>
            <a:r>
              <a:rPr lang="en-US" altLang="en-US" u="sng" dirty="0">
                <a:solidFill>
                  <a:schemeClr val="tx2"/>
                </a:solidFill>
                <a:latin typeface="Calibri" pitchFamily="34" charset="0"/>
              </a:rPr>
              <a:t> </a:t>
            </a:r>
            <a:endParaRPr lang="en-US" altLang="en-US" sz="2400" b="1" u="sng" dirty="0">
              <a:solidFill>
                <a:schemeClr val="tx2"/>
              </a:solidFill>
              <a:latin typeface="Calibri" pitchFamily="34" charset="0"/>
            </a:endParaRPr>
          </a:p>
          <a:p>
            <a:pPr lvl="1" algn="just" eaLnBrk="1" hangingPunct="1"/>
            <a:endParaRPr lang="en-US" altLang="en-US" b="1" u="sng" dirty="0">
              <a:latin typeface="Calibri" pitchFamily="34" charset="0"/>
            </a:endParaRPr>
          </a:p>
          <a:p>
            <a:pPr lvl="1" algn="just" eaLnBrk="1" hangingPunct="1">
              <a:buFont typeface="Wingdings" pitchFamily="2" charset="2"/>
              <a:buChar char="§"/>
            </a:pPr>
            <a:r>
              <a:rPr lang="en-US" altLang="en-US" dirty="0">
                <a:latin typeface="Calibri" pitchFamily="34" charset="0"/>
              </a:rPr>
              <a:t>  </a:t>
            </a:r>
            <a:r>
              <a:rPr lang="en-US" altLang="en-US" sz="2000" dirty="0">
                <a:solidFill>
                  <a:srgbClr val="002060"/>
                </a:solidFill>
                <a:latin typeface="Calibri" pitchFamily="34" charset="0"/>
              </a:rPr>
              <a:t>Bills are raised by drawer (seller of goods) and accepted by </a:t>
            </a:r>
            <a:r>
              <a:rPr lang="en-US" altLang="en-US" sz="2000" dirty="0" err="1">
                <a:solidFill>
                  <a:srgbClr val="002060"/>
                </a:solidFill>
                <a:latin typeface="Calibri" pitchFamily="34" charset="0"/>
              </a:rPr>
              <a:t>drawee</a:t>
            </a:r>
            <a:r>
              <a:rPr lang="en-US" altLang="en-US" sz="2000" dirty="0">
                <a:solidFill>
                  <a:srgbClr val="002060"/>
                </a:solidFill>
                <a:latin typeface="Calibri" pitchFamily="34" charset="0"/>
              </a:rPr>
              <a:t> (purchaser) as per the mutual understanding without any actual sale/purchase transaction taking place. </a:t>
            </a:r>
          </a:p>
          <a:p>
            <a:pPr lvl="1" algn="just" eaLnBrk="1" hangingPunct="1">
              <a:buFont typeface="Wingdings" pitchFamily="2" charset="2"/>
              <a:buChar char="§"/>
            </a:pPr>
            <a:endParaRPr lang="en-US" altLang="en-US" sz="2000" dirty="0">
              <a:solidFill>
                <a:srgbClr val="002060"/>
              </a:solidFill>
              <a:latin typeface="Calibri" pitchFamily="34" charset="0"/>
            </a:endParaRPr>
          </a:p>
          <a:p>
            <a:pPr lvl="1" algn="just" eaLnBrk="1" hangingPunct="1">
              <a:buFont typeface="Wingdings" pitchFamily="2" charset="2"/>
              <a:buChar char="§"/>
            </a:pPr>
            <a:endParaRPr lang="en-US" altLang="en-US" sz="2000" dirty="0">
              <a:solidFill>
                <a:srgbClr val="002060"/>
              </a:solidFill>
              <a:latin typeface="Calibri" pitchFamily="34" charset="0"/>
            </a:endParaRPr>
          </a:p>
          <a:p>
            <a:pPr lvl="1" algn="just" eaLnBrk="1" hangingPunct="1">
              <a:buFont typeface="Wingdings" pitchFamily="2" charset="2"/>
              <a:buChar char="§"/>
            </a:pPr>
            <a:r>
              <a:rPr lang="en-US" altLang="en-US" sz="2000" dirty="0">
                <a:solidFill>
                  <a:srgbClr val="002060"/>
                </a:solidFill>
                <a:latin typeface="Calibri" pitchFamily="34" charset="0"/>
              </a:rPr>
              <a:t> Such bills are highly risky for banks since in case , the same are drawn under LC, the Bank issuing the LC is under statutory obligation to make the payment of the bills in case the </a:t>
            </a:r>
            <a:r>
              <a:rPr lang="en-US" altLang="en-US" sz="2000" dirty="0" err="1">
                <a:solidFill>
                  <a:srgbClr val="002060"/>
                </a:solidFill>
                <a:latin typeface="Calibri" pitchFamily="34" charset="0"/>
              </a:rPr>
              <a:t>drawee</a:t>
            </a:r>
            <a:r>
              <a:rPr lang="en-US" altLang="en-US" sz="2000" dirty="0">
                <a:solidFill>
                  <a:srgbClr val="002060"/>
                </a:solidFill>
                <a:latin typeface="Calibri" pitchFamily="34" charset="0"/>
              </a:rPr>
              <a:t>  (purchaser) fails to do so.</a:t>
            </a:r>
          </a:p>
          <a:p>
            <a:pPr lvl="1" algn="just" eaLnBrk="1" hangingPunct="1">
              <a:buFontTx/>
              <a:buBlip>
                <a:blip r:embed="rId2"/>
              </a:buBlip>
            </a:pPr>
            <a:endParaRPr lang="en-US" altLang="en-US" sz="2000" b="1" dirty="0">
              <a:solidFill>
                <a:srgbClr val="002060"/>
              </a:solidFill>
              <a:latin typeface="Calibri" pitchFamily="34" charset="0"/>
            </a:endParaRPr>
          </a:p>
          <a:p>
            <a:pPr lvl="1" algn="just" eaLnBrk="1" hangingPunct="1"/>
            <a:endParaRPr lang="en-US" altLang="en-US" b="1" dirty="0">
              <a:solidFill>
                <a:schemeClr val="accent3">
                  <a:lumMod val="50000"/>
                </a:schemeClr>
              </a:solidFill>
              <a:latin typeface="Calibri" pitchFamily="34" charset="0"/>
            </a:endParaRPr>
          </a:p>
          <a:p>
            <a:pPr lvl="1" algn="just" eaLnBrk="1" hangingPunct="1">
              <a:buFontTx/>
              <a:buBlip>
                <a:blip r:embed="rId2"/>
              </a:buBlip>
            </a:pPr>
            <a:endParaRPr lang="en-US" altLang="en-US" b="1" dirty="0">
              <a:solidFill>
                <a:schemeClr val="accent3">
                  <a:lumMod val="50000"/>
                </a:schemeClr>
              </a:solidFill>
              <a:latin typeface="Calibri" pitchFamily="34" charset="0"/>
            </a:endParaRPr>
          </a:p>
          <a:p>
            <a:pPr lvl="1" algn="just" eaLnBrk="1" hangingPunct="1">
              <a:buFontTx/>
              <a:buBlip>
                <a:blip r:embed="rId2"/>
              </a:buBlip>
            </a:pPr>
            <a:endParaRPr lang="en-US" altLang="en-US" b="1" dirty="0">
              <a:solidFill>
                <a:schemeClr val="accent3">
                  <a:lumMod val="50000"/>
                </a:schemeClr>
              </a:solidFill>
              <a:latin typeface="Calibri" pitchFamily="34" charset="0"/>
            </a:endParaRPr>
          </a:p>
          <a:p>
            <a:pPr lvl="1" algn="just" eaLnBrk="1" hangingPunct="1"/>
            <a:endParaRPr lang="en-US" altLang="en-US" b="1" dirty="0">
              <a:solidFill>
                <a:schemeClr val="accent3">
                  <a:lumMod val="50000"/>
                </a:schemeClr>
              </a:solidFill>
              <a:latin typeface="Calibri" pitchFamily="34" charset="0"/>
            </a:endParaRPr>
          </a:p>
          <a:p>
            <a:r>
              <a:rPr lang="en-US" sz="1100" b="1" dirty="0">
                <a:solidFill>
                  <a:srgbClr val="FF0000"/>
                </a:solidFill>
              </a:rPr>
              <a:t>        </a:t>
            </a:r>
            <a:endParaRPr lang="en-US" sz="1200" b="1" dirty="0">
              <a:solidFill>
                <a:srgbClr val="FF0000"/>
              </a:solidFill>
            </a:endParaRPr>
          </a:p>
          <a:p>
            <a:endParaRPr lang="en-US" b="1" dirty="0">
              <a:solidFill>
                <a:srgbClr val="FF0000"/>
              </a:solidFill>
            </a:endParaRPr>
          </a:p>
          <a:p>
            <a:pPr lvl="1" algn="just" eaLnBrk="1" hangingPunct="1">
              <a:buFontTx/>
              <a:buBlip>
                <a:blip r:embed="rId2"/>
              </a:buBlip>
            </a:pPr>
            <a:endParaRPr lang="en-US" altLang="en-US" dirty="0">
              <a:latin typeface="Calibri" pitchFamily="34" charset="0"/>
            </a:endParaRPr>
          </a:p>
          <a:p>
            <a:pPr lvl="1" algn="just" eaLnBrk="1" hangingPunct="1">
              <a:buFontTx/>
              <a:buBlip>
                <a:blip r:embed="rId2"/>
              </a:buBlip>
            </a:pPr>
            <a:endParaRPr lang="en-US" altLang="en-US" dirty="0">
              <a:latin typeface="Calibri" pitchFamily="34" charset="0"/>
            </a:endParaRPr>
          </a:p>
          <a:p>
            <a:pPr lvl="1" algn="just" eaLnBrk="1" hangingPunct="1"/>
            <a:endParaRPr lang="en-US" altLang="en-US" dirty="0">
              <a:latin typeface="Calibri" pitchFamily="34" charset="0"/>
            </a:endParaRPr>
          </a:p>
          <a:p>
            <a:pPr lvl="1" algn="just" eaLnBrk="1" hangingPunct="1">
              <a:buFontTx/>
              <a:buBlip>
                <a:blip r:embed="rId2"/>
              </a:buBlip>
            </a:pPr>
            <a:endParaRPr lang="en-US" altLang="en-US" dirty="0">
              <a:latin typeface="Calibri" pitchFamily="34" charset="0"/>
            </a:endParaRPr>
          </a:p>
          <a:p>
            <a:pPr lvl="1" algn="just" eaLnBrk="1" hangingPunct="1"/>
            <a:endParaRPr lang="en-US" altLang="en-US" dirty="0">
              <a:latin typeface="Calibri" pitchFamily="34" charset="0"/>
            </a:endParaRPr>
          </a:p>
          <a:p>
            <a:pPr lvl="1" algn="just" eaLnBrk="1" hangingPunct="1">
              <a:buFontTx/>
              <a:buBlip>
                <a:blip r:embed="rId2"/>
              </a:buBlip>
            </a:pPr>
            <a:endParaRPr lang="en-US" altLang="en-US" dirty="0">
              <a:latin typeface="Calibri" pitchFamily="34" charset="0"/>
            </a:endParaRPr>
          </a:p>
          <a:p>
            <a:pPr lvl="1" algn="just" eaLnBrk="1" hangingPunct="1">
              <a:buFontTx/>
              <a:buBlip>
                <a:blip r:embed="rId2"/>
              </a:buBlip>
            </a:pPr>
            <a:endParaRPr lang="en-US" altLang="en-US" dirty="0">
              <a:latin typeface="Calibri" pitchFamily="34" charset="0"/>
            </a:endParaRPr>
          </a:p>
          <a:p>
            <a:pPr lvl="1" algn="just" eaLnBrk="1" hangingPunct="1"/>
            <a:endParaRPr lang="en-US" altLang="en-US" dirty="0">
              <a:latin typeface="Calibri" pitchFamily="34" charset="0"/>
            </a:endParaRPr>
          </a:p>
          <a:p>
            <a:pPr lvl="1" algn="just" eaLnBrk="1" hangingPunct="1">
              <a:buFontTx/>
              <a:buBlip>
                <a:blip r:embed="rId2"/>
              </a:buBlip>
            </a:pPr>
            <a:endParaRPr lang="en-US" altLang="en-US" dirty="0">
              <a:latin typeface="Calibri" pitchFamily="34" charset="0"/>
            </a:endParaRPr>
          </a:p>
          <a:p>
            <a:pPr lvl="1" algn="just" eaLnBrk="1" hangingPunct="1">
              <a:buFontTx/>
              <a:buBlip>
                <a:blip r:embed="rId2"/>
              </a:buBlip>
            </a:pPr>
            <a:endParaRPr lang="en-US" altLang="en-US" dirty="0">
              <a:latin typeface="Calibri" pitchFamily="34" charset="0"/>
            </a:endParaRPr>
          </a:p>
          <a:p>
            <a:pPr lvl="1" algn="just" eaLnBrk="1" hangingPunct="1">
              <a:buFontTx/>
              <a:buBlip>
                <a:blip r:embed="rId2"/>
              </a:buBlip>
            </a:pPr>
            <a:endParaRPr lang="en-US" altLang="en-US" dirty="0">
              <a:latin typeface="Calibri" pitchFamily="34" charset="0"/>
            </a:endParaRPr>
          </a:p>
          <a:p>
            <a:pPr lvl="1" algn="just" eaLnBrk="1" hangingPunct="1"/>
            <a:r>
              <a:rPr lang="en-US" altLang="en-US" b="1" dirty="0">
                <a:solidFill>
                  <a:srgbClr val="FFC000"/>
                </a:solidFill>
              </a:rPr>
              <a:t>Internal Audit Standards  Board , ICAI</a:t>
            </a:r>
            <a:endParaRPr lang="en-US" altLang="en-US" dirty="0"/>
          </a:p>
          <a:p>
            <a:pPr lvl="1" algn="just" eaLnBrk="1" hangingPunct="1"/>
            <a:endParaRPr lang="en-US" altLang="en-US" dirty="0">
              <a:latin typeface="Calibri" pitchFamily="34" charset="0"/>
            </a:endParaRPr>
          </a:p>
          <a:p>
            <a:pPr lvl="1" algn="just" eaLnBrk="1" hangingPunct="1"/>
            <a:endParaRPr lang="en-US" altLang="en-US" dirty="0">
              <a:latin typeface="Calibri"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Lfar</a:t>
            </a:r>
            <a:r>
              <a:rPr lang="en-US" dirty="0"/>
              <a:t> – </a:t>
            </a:r>
          </a:p>
        </p:txBody>
      </p:sp>
      <p:sp>
        <p:nvSpPr>
          <p:cNvPr id="3" name="Content Placeholder 2"/>
          <p:cNvSpPr>
            <a:spLocks noGrp="1"/>
          </p:cNvSpPr>
          <p:nvPr>
            <p:ph idx="1"/>
          </p:nvPr>
        </p:nvSpPr>
        <p:spPr/>
        <p:txBody>
          <a:bodyPr>
            <a:normAutofit/>
          </a:bodyPr>
          <a:lstStyle/>
          <a:p>
            <a:r>
              <a:rPr lang="en-US" dirty="0">
                <a:solidFill>
                  <a:srgbClr val="002060"/>
                </a:solidFill>
              </a:rPr>
              <a:t>Clause 4 (frauds)</a:t>
            </a:r>
            <a:r>
              <a:rPr lang="en-US" b="0" dirty="0">
                <a:solidFill>
                  <a:srgbClr val="002060"/>
                </a:solidFill>
              </a:rPr>
              <a:t> </a:t>
            </a:r>
          </a:p>
          <a:p>
            <a:pPr algn="just"/>
            <a:r>
              <a:rPr lang="en-US" b="0" dirty="0">
                <a:solidFill>
                  <a:srgbClr val="002060"/>
                </a:solidFill>
              </a:rPr>
              <a:t>In respect of frauds, based on your overall observations, your comments on the potential risk areas which might lead to perpetuation of fraud like- Misappropriation of funds through related party/shell companies, Fabrication of stock statements, round tripping of funds</a:t>
            </a:r>
          </a:p>
          <a:p>
            <a:pPr marL="457200" indent="-457200"/>
            <a:endParaRPr lang="en-US" dirty="0">
              <a:solidFill>
                <a:srgbClr val="002060"/>
              </a:solidFill>
            </a:endParaRPr>
          </a:p>
          <a:p>
            <a:pPr marL="457200" indent="-457200"/>
            <a:r>
              <a:rPr lang="en-US" dirty="0">
                <a:solidFill>
                  <a:srgbClr val="002060"/>
                </a:solidFill>
              </a:rPr>
              <a:t>Clause 5 ( g) Non fund facilities</a:t>
            </a:r>
            <a:r>
              <a:rPr lang="en-US" b="0" dirty="0">
                <a:solidFill>
                  <a:srgbClr val="002060"/>
                </a:solidFill>
              </a:rPr>
              <a:t>- </a:t>
            </a:r>
          </a:p>
          <a:p>
            <a:pPr marL="457200" indent="-457200" algn="just"/>
            <a:r>
              <a:rPr lang="en-US" b="0" dirty="0">
                <a:solidFill>
                  <a:srgbClr val="002060"/>
                </a:solidFill>
              </a:rPr>
              <a:t>List of instances where interchangeability between fund based</a:t>
            </a:r>
          </a:p>
          <a:p>
            <a:pPr marL="457200" indent="-457200" algn="just"/>
            <a:r>
              <a:rPr lang="en-US" b="0" dirty="0">
                <a:solidFill>
                  <a:srgbClr val="002060"/>
                </a:solidFill>
              </a:rPr>
              <a:t>and non fund based were allowed subsequent to devolvement of </a:t>
            </a:r>
          </a:p>
          <a:p>
            <a:pPr marL="457200" indent="-457200" algn="just"/>
            <a:r>
              <a:rPr lang="en-US" b="0" dirty="0">
                <a:solidFill>
                  <a:srgbClr val="002060"/>
                </a:solidFill>
              </a:rPr>
              <a:t>LC/Invocation of BG</a:t>
            </a:r>
            <a:r>
              <a:rPr lang="en-US" dirty="0"/>
              <a:t>.</a:t>
            </a:r>
          </a:p>
          <a:p>
            <a:pPr marL="457200" indent="-457200"/>
            <a:endParaRPr lang="en-US" b="0" dirty="0">
              <a:solidFill>
                <a:srgbClr val="002060"/>
              </a:solidFill>
            </a:endParaRPr>
          </a:p>
          <a:p>
            <a:pPr marL="457200" indent="-457200"/>
            <a:endParaRPr lang="en-US" b="0" dirty="0">
              <a:solidFill>
                <a:srgbClr val="002060"/>
              </a:solidFill>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609282"/>
          </a:xfrm>
        </p:spPr>
        <p:txBody>
          <a:bodyPr>
            <a:normAutofit fontScale="90000"/>
          </a:bodyPr>
          <a:lstStyle/>
          <a:p>
            <a:r>
              <a:rPr lang="en-US" dirty="0"/>
              <a:t>CASE STUDY-1</a:t>
            </a:r>
          </a:p>
        </p:txBody>
      </p:sp>
      <p:sp>
        <p:nvSpPr>
          <p:cNvPr id="3" name="Content Placeholder 2"/>
          <p:cNvSpPr>
            <a:spLocks noGrp="1"/>
          </p:cNvSpPr>
          <p:nvPr>
            <p:ph idx="1"/>
          </p:nvPr>
        </p:nvSpPr>
        <p:spPr>
          <a:xfrm>
            <a:off x="304800" y="990600"/>
            <a:ext cx="7772400" cy="5135563"/>
          </a:xfrm>
        </p:spPr>
        <p:txBody>
          <a:bodyPr>
            <a:normAutofit/>
          </a:bodyPr>
          <a:lstStyle/>
          <a:p>
            <a:r>
              <a:rPr lang="en-US" u="sng" dirty="0">
                <a:solidFill>
                  <a:srgbClr val="FF0000"/>
                </a:solidFill>
              </a:rPr>
              <a:t>Facts</a:t>
            </a:r>
          </a:p>
          <a:p>
            <a:r>
              <a:rPr lang="en-US" sz="1400" b="0" dirty="0">
                <a:solidFill>
                  <a:srgbClr val="002060"/>
                </a:solidFill>
              </a:rPr>
              <a:t>ABC Ltd enjoying  huge CC and LC limits under consortium banking</a:t>
            </a:r>
          </a:p>
          <a:p>
            <a:r>
              <a:rPr lang="en-US" sz="1400" b="0" dirty="0">
                <a:solidFill>
                  <a:srgbClr val="002060"/>
                </a:solidFill>
              </a:rPr>
              <a:t>Account became NPA due to LC devolvement.</a:t>
            </a:r>
          </a:p>
          <a:p>
            <a:endParaRPr lang="en-US" u="sng" dirty="0">
              <a:solidFill>
                <a:srgbClr val="002060"/>
              </a:solidFill>
            </a:endParaRPr>
          </a:p>
          <a:p>
            <a:r>
              <a:rPr lang="en-US" u="sng" dirty="0">
                <a:solidFill>
                  <a:srgbClr val="FF0000"/>
                </a:solidFill>
              </a:rPr>
              <a:t>Findings</a:t>
            </a:r>
          </a:p>
          <a:p>
            <a:pPr marL="342900" indent="-342900" algn="just">
              <a:buFont typeface="+mj-lt"/>
              <a:buAutoNum type="alphaLcParenR"/>
            </a:pPr>
            <a:r>
              <a:rPr lang="en-US" sz="1400" b="0" dirty="0">
                <a:solidFill>
                  <a:srgbClr val="002060"/>
                </a:solidFill>
              </a:rPr>
              <a:t>All LCs issued in </a:t>
            </a:r>
            <a:r>
              <a:rPr lang="en-US" sz="1400" b="0" dirty="0" err="1">
                <a:solidFill>
                  <a:srgbClr val="002060"/>
                </a:solidFill>
              </a:rPr>
              <a:t>favour</a:t>
            </a:r>
            <a:r>
              <a:rPr lang="en-US" sz="1400" b="0" dirty="0">
                <a:solidFill>
                  <a:srgbClr val="002060"/>
                </a:solidFill>
              </a:rPr>
              <a:t> of a single party.</a:t>
            </a:r>
          </a:p>
          <a:p>
            <a:pPr marL="342900" indent="-342900" algn="just">
              <a:buFont typeface="+mj-lt"/>
              <a:buAutoNum type="alphaLcParenR"/>
            </a:pPr>
            <a:r>
              <a:rPr lang="en-US" sz="1400" b="0" dirty="0">
                <a:solidFill>
                  <a:srgbClr val="002060"/>
                </a:solidFill>
              </a:rPr>
              <a:t>LCs issued much higher than the sanctioned limit.</a:t>
            </a:r>
          </a:p>
          <a:p>
            <a:pPr marL="342900" indent="-342900" algn="just">
              <a:buFont typeface="+mj-lt"/>
              <a:buAutoNum type="alphaLcParenR"/>
            </a:pPr>
            <a:r>
              <a:rPr lang="en-US" sz="1400" b="0" dirty="0">
                <a:solidFill>
                  <a:srgbClr val="002060"/>
                </a:solidFill>
              </a:rPr>
              <a:t>Goods transported through  a single transporter not under IBA approved transporters’ list.</a:t>
            </a:r>
          </a:p>
          <a:p>
            <a:pPr marL="342900" indent="-342900" algn="just">
              <a:buFont typeface="+mj-lt"/>
              <a:buAutoNum type="alphaLcParenR"/>
            </a:pPr>
            <a:r>
              <a:rPr lang="en-US" sz="1400" b="0" dirty="0">
                <a:solidFill>
                  <a:srgbClr val="002060"/>
                </a:solidFill>
              </a:rPr>
              <a:t>Prescribed margin not maintained while issuing LCs. Short fall of Rs. 10.52 </a:t>
            </a:r>
            <a:r>
              <a:rPr lang="en-US" sz="1400" b="0" dirty="0" err="1">
                <a:solidFill>
                  <a:srgbClr val="002060"/>
                </a:solidFill>
              </a:rPr>
              <a:t>crore</a:t>
            </a:r>
            <a:r>
              <a:rPr lang="en-US" sz="1400" b="0" dirty="0">
                <a:solidFill>
                  <a:srgbClr val="002060"/>
                </a:solidFill>
              </a:rPr>
              <a:t> in margin</a:t>
            </a:r>
          </a:p>
          <a:p>
            <a:pPr marL="342900" indent="-342900" algn="just">
              <a:buFont typeface="+mj-lt"/>
              <a:buAutoNum type="alphaLcParenR"/>
            </a:pPr>
            <a:r>
              <a:rPr lang="en-US" sz="1400" b="0" dirty="0">
                <a:solidFill>
                  <a:srgbClr val="002060"/>
                </a:solidFill>
              </a:rPr>
              <a:t>Nearly 50% of  total stocks are in shape of stock in transit.</a:t>
            </a:r>
          </a:p>
          <a:p>
            <a:pPr marL="342900" indent="-342900" algn="just">
              <a:buFont typeface="+mj-lt"/>
              <a:buAutoNum type="alphaLcParenR"/>
            </a:pPr>
            <a:r>
              <a:rPr lang="en-US" sz="1400" b="0" dirty="0">
                <a:solidFill>
                  <a:srgbClr val="002060"/>
                </a:solidFill>
              </a:rPr>
              <a:t>Year end regularization of account through clearing cheques from sister concerns. Clearing cheques not sent in clearing immediately. Later on, all cheques returned back.</a:t>
            </a:r>
          </a:p>
          <a:p>
            <a:pPr marL="342900" indent="-342900" algn="just">
              <a:buFont typeface="+mj-lt"/>
              <a:buAutoNum type="alphaLcParenR"/>
            </a:pPr>
            <a:r>
              <a:rPr lang="en-US" sz="1400" dirty="0">
                <a:solidFill>
                  <a:srgbClr val="002060"/>
                </a:solidFill>
              </a:rPr>
              <a:t>Round tripping of funds on LC devolvement</a:t>
            </a:r>
            <a:r>
              <a:rPr lang="en-US" sz="1400" b="0" dirty="0">
                <a:solidFill>
                  <a:srgbClr val="002060"/>
                </a:solidFill>
              </a:rPr>
              <a:t>. Funds transferred from the account of the beneficiary (supplier) to a  common third party account and subsequently to the current account of the sister concerns.</a:t>
            </a:r>
          </a:p>
          <a:p>
            <a:endParaRPr lang="en-US" sz="1800" b="0" dirty="0"/>
          </a:p>
          <a:p>
            <a:endParaRPr lang="en-US" u="sng" dirty="0"/>
          </a:p>
        </p:txBody>
      </p:sp>
      <p:sp>
        <p:nvSpPr>
          <p:cNvPr id="4" name="Footer Placeholder 3"/>
          <p:cNvSpPr>
            <a:spLocks noGrp="1"/>
          </p:cNvSpPr>
          <p:nvPr>
            <p:ph type="ftr" sz="quarter" idx="11"/>
          </p:nvPr>
        </p:nvSpPr>
        <p:spPr>
          <a:xfrm>
            <a:off x="457200" y="6400801"/>
            <a:ext cx="4876800" cy="375920"/>
          </a:xfrm>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1371600" y="-1828800"/>
            <a:ext cx="4876800" cy="990918"/>
          </a:xfrm>
        </p:spPr>
        <p:txBody>
          <a:bodyPr>
            <a:normAutofit/>
          </a:bodyPr>
          <a:lstStyle/>
          <a:p>
            <a:endParaRPr lang="en-US" dirty="0"/>
          </a:p>
        </p:txBody>
      </p:sp>
      <p:sp>
        <p:nvSpPr>
          <p:cNvPr id="3" name="Content Placeholder 2"/>
          <p:cNvSpPr>
            <a:spLocks noGrp="1"/>
          </p:cNvSpPr>
          <p:nvPr>
            <p:ph idx="1"/>
          </p:nvPr>
        </p:nvSpPr>
        <p:spPr>
          <a:xfrm>
            <a:off x="304800" y="533400"/>
            <a:ext cx="7772400" cy="5592763"/>
          </a:xfrm>
        </p:spPr>
        <p:txBody>
          <a:bodyPr>
            <a:normAutofit/>
          </a:bodyPr>
          <a:lstStyle/>
          <a:p>
            <a:pPr marL="342900" indent="-342900"/>
            <a:r>
              <a:rPr lang="en-US" sz="1600" b="0" dirty="0"/>
              <a:t>h)   </a:t>
            </a:r>
            <a:r>
              <a:rPr lang="en-US" sz="1600" b="0" dirty="0">
                <a:solidFill>
                  <a:srgbClr val="002060"/>
                </a:solidFill>
              </a:rPr>
              <a:t> DP calculated by the stock auditor Rs. 480 </a:t>
            </a:r>
            <a:r>
              <a:rPr lang="en-US" sz="1600" b="0" dirty="0" err="1">
                <a:solidFill>
                  <a:srgbClr val="002060"/>
                </a:solidFill>
              </a:rPr>
              <a:t>crores</a:t>
            </a:r>
            <a:r>
              <a:rPr lang="en-US" sz="1600" b="0" dirty="0">
                <a:solidFill>
                  <a:srgbClr val="002060"/>
                </a:solidFill>
              </a:rPr>
              <a:t> as against branch assessed   </a:t>
            </a:r>
          </a:p>
          <a:p>
            <a:pPr marL="342900" indent="-342900"/>
            <a:r>
              <a:rPr lang="en-US" sz="1600" b="0" dirty="0">
                <a:solidFill>
                  <a:srgbClr val="002060"/>
                </a:solidFill>
              </a:rPr>
              <a:t>       DP of Rs 750 </a:t>
            </a:r>
            <a:r>
              <a:rPr lang="en-US" sz="1600" b="0" dirty="0" err="1">
                <a:solidFill>
                  <a:srgbClr val="002060"/>
                </a:solidFill>
              </a:rPr>
              <a:t>crore</a:t>
            </a:r>
            <a:r>
              <a:rPr lang="en-US" sz="1600" b="0" dirty="0">
                <a:solidFill>
                  <a:srgbClr val="002060"/>
                </a:solidFill>
              </a:rPr>
              <a:t>.</a:t>
            </a:r>
          </a:p>
          <a:p>
            <a:pPr marL="400050" indent="-400050">
              <a:buAutoNum type="romanLcParenR"/>
            </a:pPr>
            <a:r>
              <a:rPr lang="en-US" sz="1600" b="0" dirty="0">
                <a:solidFill>
                  <a:srgbClr val="002060"/>
                </a:solidFill>
              </a:rPr>
              <a:t>Debtors credentials highly  unsatisfactory as per the credit rating agency. Some debtors not found at the given addresses. In certain cases, debtors found to be dealing in different products. </a:t>
            </a:r>
          </a:p>
          <a:p>
            <a:pPr marL="400050" indent="-400050"/>
            <a:r>
              <a:rPr lang="en-US" sz="1600" b="0" dirty="0">
                <a:solidFill>
                  <a:srgbClr val="002060"/>
                </a:solidFill>
              </a:rPr>
              <a:t>j)      As per subsequent stock statement, 4 parties constitute 70% of the debtors of Rs. 823 </a:t>
            </a:r>
            <a:r>
              <a:rPr lang="en-US" sz="1600" b="0" dirty="0" err="1">
                <a:solidFill>
                  <a:srgbClr val="002060"/>
                </a:solidFill>
              </a:rPr>
              <a:t>crore</a:t>
            </a:r>
            <a:r>
              <a:rPr lang="en-US" sz="1600" b="0" dirty="0">
                <a:solidFill>
                  <a:srgbClr val="002060"/>
                </a:solidFill>
              </a:rPr>
              <a:t>.</a:t>
            </a:r>
          </a:p>
          <a:p>
            <a:pPr marL="342900" indent="-342900">
              <a:buAutoNum type="alphaLcParenR" startAt="11"/>
            </a:pPr>
            <a:r>
              <a:rPr lang="en-US" sz="1600" b="0" dirty="0">
                <a:solidFill>
                  <a:srgbClr val="002060"/>
                </a:solidFill>
              </a:rPr>
              <a:t>  Transfer of funds to  an overseas subsidiary company from  CC account which       was already overdrawn.</a:t>
            </a:r>
          </a:p>
          <a:p>
            <a:pPr marL="342900" indent="-342900">
              <a:buAutoNum type="alphaLcParenR" startAt="11"/>
            </a:pPr>
            <a:r>
              <a:rPr lang="en-US" sz="1600" b="0" dirty="0">
                <a:solidFill>
                  <a:srgbClr val="002060"/>
                </a:solidFill>
              </a:rPr>
              <a:t> Sale of around Rs 3500 </a:t>
            </a:r>
            <a:r>
              <a:rPr lang="en-US" sz="1600" b="0" dirty="0" err="1">
                <a:solidFill>
                  <a:srgbClr val="002060"/>
                </a:solidFill>
              </a:rPr>
              <a:t>crore</a:t>
            </a:r>
            <a:r>
              <a:rPr lang="en-US" sz="1600" b="0" dirty="0">
                <a:solidFill>
                  <a:srgbClr val="002060"/>
                </a:solidFill>
              </a:rPr>
              <a:t> to 3 parties having total net worth of around Rs 2  </a:t>
            </a:r>
            <a:r>
              <a:rPr lang="en-US" sz="1600" b="0" dirty="0" err="1">
                <a:solidFill>
                  <a:srgbClr val="002060"/>
                </a:solidFill>
              </a:rPr>
              <a:t>crore</a:t>
            </a:r>
            <a:r>
              <a:rPr lang="en-US" sz="1600" b="0" dirty="0">
                <a:solidFill>
                  <a:srgbClr val="002060"/>
                </a:solidFill>
              </a:rPr>
              <a:t>.</a:t>
            </a:r>
          </a:p>
          <a:p>
            <a:endParaRPr lang="en-US" sz="1600" b="0" dirty="0"/>
          </a:p>
          <a:p>
            <a:endParaRPr lang="en-US" sz="1600" b="0" dirty="0"/>
          </a:p>
          <a:p>
            <a:r>
              <a:rPr lang="en-US" sz="1600" b="0" dirty="0"/>
              <a:t> </a:t>
            </a:r>
          </a:p>
          <a:p>
            <a:endParaRPr lang="en-US" sz="1600" b="0" dirty="0"/>
          </a:p>
          <a:p>
            <a:endParaRPr lang="en-US" sz="1600" b="0" dirty="0"/>
          </a:p>
        </p:txBody>
      </p:sp>
      <p:sp>
        <p:nvSpPr>
          <p:cNvPr id="4" name="Footer Placeholder 3"/>
          <p:cNvSpPr>
            <a:spLocks noGrp="1"/>
          </p:cNvSpPr>
          <p:nvPr>
            <p:ph type="ftr" sz="quarter" idx="11"/>
          </p:nvPr>
        </p:nvSpPr>
        <p:spPr>
          <a:xfrm>
            <a:off x="2438400" y="6388774"/>
            <a:ext cx="4953000" cy="452120"/>
          </a:xfrm>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0D7BD-BE8D-B02D-0465-7502B7108BC3}"/>
              </a:ext>
            </a:extLst>
          </p:cNvPr>
          <p:cNvSpPr>
            <a:spLocks noGrp="1"/>
          </p:cNvSpPr>
          <p:nvPr>
            <p:ph type="title"/>
          </p:nvPr>
        </p:nvSpPr>
        <p:spPr>
          <a:xfrm>
            <a:off x="457200" y="-381000"/>
            <a:ext cx="5791200" cy="76200"/>
          </a:xfrm>
        </p:spPr>
        <p:txBody>
          <a:bodyPr>
            <a:normAutofit fontScale="90000"/>
          </a:bodyPr>
          <a:lstStyle/>
          <a:p>
            <a:endParaRPr lang="en-IN"/>
          </a:p>
        </p:txBody>
      </p:sp>
      <p:sp>
        <p:nvSpPr>
          <p:cNvPr id="3" name="Content Placeholder 2">
            <a:extLst>
              <a:ext uri="{FF2B5EF4-FFF2-40B4-BE49-F238E27FC236}">
                <a16:creationId xmlns:a16="http://schemas.microsoft.com/office/drawing/2014/main" id="{3544379D-A485-CB71-D7ED-C47C659E5852}"/>
              </a:ext>
            </a:extLst>
          </p:cNvPr>
          <p:cNvSpPr>
            <a:spLocks noGrp="1"/>
          </p:cNvSpPr>
          <p:nvPr>
            <p:ph idx="1"/>
          </p:nvPr>
        </p:nvSpPr>
        <p:spPr>
          <a:xfrm>
            <a:off x="381000" y="457200"/>
            <a:ext cx="7543800" cy="4952999"/>
          </a:xfrm>
        </p:spPr>
        <p:txBody>
          <a:bodyPr/>
          <a:lstStyle/>
          <a:p>
            <a:r>
              <a:rPr lang="en-US" b="0" dirty="0">
                <a:solidFill>
                  <a:srgbClr val="002060"/>
                </a:solidFill>
              </a:rPr>
              <a:t>12) List of accounts where ROC /CERSAI charge is yet to be registered</a:t>
            </a:r>
          </a:p>
          <a:p>
            <a:endParaRPr lang="en-US" b="0" dirty="0">
              <a:solidFill>
                <a:srgbClr val="002060"/>
              </a:solidFill>
            </a:endParaRPr>
          </a:p>
          <a:p>
            <a:r>
              <a:rPr lang="en-US" b="0" dirty="0">
                <a:solidFill>
                  <a:srgbClr val="002060"/>
                </a:solidFill>
              </a:rPr>
              <a:t>13) List of advances where audited financials for the year ended 31</a:t>
            </a:r>
            <a:r>
              <a:rPr lang="en-US" b="0" baseline="30000" dirty="0">
                <a:solidFill>
                  <a:srgbClr val="002060"/>
                </a:solidFill>
              </a:rPr>
              <a:t>st</a:t>
            </a:r>
            <a:r>
              <a:rPr lang="en-US" b="0" dirty="0">
                <a:solidFill>
                  <a:srgbClr val="002060"/>
                </a:solidFill>
              </a:rPr>
              <a:t> March 2024 are yet to be received</a:t>
            </a:r>
          </a:p>
          <a:p>
            <a:endParaRPr lang="en-US" b="0" dirty="0">
              <a:solidFill>
                <a:srgbClr val="002060"/>
              </a:solidFill>
            </a:endParaRPr>
          </a:p>
          <a:p>
            <a:r>
              <a:rPr lang="en-US" b="0" dirty="0">
                <a:solidFill>
                  <a:srgbClr val="002060"/>
                </a:solidFill>
              </a:rPr>
              <a:t>14) List of accounts where stock audits are allotted but reports are yet to be received</a:t>
            </a:r>
          </a:p>
          <a:p>
            <a:endParaRPr lang="en-US" b="0" dirty="0">
              <a:solidFill>
                <a:srgbClr val="002060"/>
              </a:solidFill>
            </a:endParaRPr>
          </a:p>
          <a:p>
            <a:r>
              <a:rPr lang="en-US" b="0" dirty="0">
                <a:solidFill>
                  <a:srgbClr val="002060"/>
                </a:solidFill>
              </a:rPr>
              <a:t>15) List of accounts which are availing non fund /Export limits</a:t>
            </a:r>
          </a:p>
          <a:p>
            <a:endParaRPr lang="en-IN" dirty="0"/>
          </a:p>
        </p:txBody>
      </p:sp>
      <p:sp>
        <p:nvSpPr>
          <p:cNvPr id="4" name="Footer Placeholder 3">
            <a:extLst>
              <a:ext uri="{FF2B5EF4-FFF2-40B4-BE49-F238E27FC236}">
                <a16:creationId xmlns:a16="http://schemas.microsoft.com/office/drawing/2014/main" id="{AFD1AB58-F581-C371-0B6C-641BBC843DC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C2C197B-026C-4706-15EB-CF12D21930AD}"/>
              </a:ext>
            </a:extLst>
          </p:cNvPr>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40593237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609282"/>
          </a:xfrm>
        </p:spPr>
        <p:txBody>
          <a:bodyPr>
            <a:normAutofit fontScale="90000"/>
          </a:bodyPr>
          <a:lstStyle/>
          <a:p>
            <a:r>
              <a:rPr lang="en-US" dirty="0"/>
              <a:t>CASE STUDY-2</a:t>
            </a:r>
          </a:p>
        </p:txBody>
      </p:sp>
      <p:sp>
        <p:nvSpPr>
          <p:cNvPr id="3" name="Content Placeholder 2"/>
          <p:cNvSpPr>
            <a:spLocks noGrp="1"/>
          </p:cNvSpPr>
          <p:nvPr>
            <p:ph idx="1"/>
          </p:nvPr>
        </p:nvSpPr>
        <p:spPr>
          <a:xfrm>
            <a:off x="304800" y="990600"/>
            <a:ext cx="7772400" cy="5135563"/>
          </a:xfrm>
        </p:spPr>
        <p:txBody>
          <a:bodyPr>
            <a:normAutofit lnSpcReduction="10000"/>
          </a:bodyPr>
          <a:lstStyle/>
          <a:p>
            <a:r>
              <a:rPr lang="en-US" u="sng" dirty="0">
                <a:solidFill>
                  <a:srgbClr val="FF0000"/>
                </a:solidFill>
              </a:rPr>
              <a:t>Facts</a:t>
            </a:r>
          </a:p>
          <a:p>
            <a:pPr algn="just"/>
            <a:r>
              <a:rPr lang="en-US" sz="1500" b="0" dirty="0">
                <a:solidFill>
                  <a:srgbClr val="002060"/>
                </a:solidFill>
              </a:rPr>
              <a:t>ABC Ltd enjoying CC and LC limits under sole banking.</a:t>
            </a:r>
          </a:p>
          <a:p>
            <a:pPr algn="just"/>
            <a:r>
              <a:rPr lang="en-US" sz="1500" b="0" dirty="0">
                <a:solidFill>
                  <a:srgbClr val="002060"/>
                </a:solidFill>
              </a:rPr>
              <a:t>Account facing liquidity problem. Frequent LC devolvement </a:t>
            </a:r>
            <a:r>
              <a:rPr lang="en-US" sz="1500" b="0" dirty="0" err="1">
                <a:solidFill>
                  <a:srgbClr val="002060"/>
                </a:solidFill>
              </a:rPr>
              <a:t>inspite</a:t>
            </a:r>
            <a:r>
              <a:rPr lang="en-US" sz="1500" b="0" dirty="0">
                <a:solidFill>
                  <a:srgbClr val="002060"/>
                </a:solidFill>
              </a:rPr>
              <a:t> of healthy financials as per audited balance sheet (huge turnover, healthy profits, all debtors outstanding below 6 months)</a:t>
            </a:r>
          </a:p>
          <a:p>
            <a:pPr algn="just"/>
            <a:endParaRPr lang="en-US" sz="1500" b="0" dirty="0">
              <a:solidFill>
                <a:srgbClr val="002060"/>
              </a:solidFill>
            </a:endParaRPr>
          </a:p>
          <a:p>
            <a:r>
              <a:rPr lang="en-US" u="sng" dirty="0">
                <a:solidFill>
                  <a:srgbClr val="FF0000"/>
                </a:solidFill>
              </a:rPr>
              <a:t>Findings</a:t>
            </a:r>
          </a:p>
          <a:p>
            <a:endParaRPr lang="en-US" u="sng" dirty="0">
              <a:solidFill>
                <a:srgbClr val="FF0000"/>
              </a:solidFill>
            </a:endParaRPr>
          </a:p>
          <a:p>
            <a:pPr marL="342900" indent="-342900" algn="just">
              <a:buFont typeface="+mj-lt"/>
              <a:buAutoNum type="alphaLcParenR"/>
            </a:pPr>
            <a:r>
              <a:rPr lang="en-US" sz="1500" b="0" dirty="0">
                <a:solidFill>
                  <a:srgbClr val="002060"/>
                </a:solidFill>
              </a:rPr>
              <a:t>Audited financials submitted to the branch not filed with ROC for 3 years</a:t>
            </a:r>
          </a:p>
          <a:p>
            <a:pPr marL="342900" indent="-342900" algn="just">
              <a:buFont typeface="+mj-lt"/>
              <a:buAutoNum type="alphaLcParenR"/>
            </a:pPr>
            <a:r>
              <a:rPr lang="en-US" sz="1500" b="0" dirty="0">
                <a:solidFill>
                  <a:srgbClr val="002060"/>
                </a:solidFill>
              </a:rPr>
              <a:t>Borrower dealing in steel items as per records, LCs of Rs. 15 </a:t>
            </a:r>
            <a:r>
              <a:rPr lang="en-US" sz="1500" b="0" dirty="0" err="1">
                <a:solidFill>
                  <a:srgbClr val="002060"/>
                </a:solidFill>
              </a:rPr>
              <a:t>crore</a:t>
            </a:r>
            <a:r>
              <a:rPr lang="en-US" sz="1500" b="0" dirty="0">
                <a:solidFill>
                  <a:srgbClr val="002060"/>
                </a:solidFill>
              </a:rPr>
              <a:t> issued for purchase of rice, </a:t>
            </a:r>
          </a:p>
          <a:p>
            <a:pPr marL="342900" indent="-342900" algn="just">
              <a:buFont typeface="+mj-lt"/>
              <a:buAutoNum type="alphaLcParenR"/>
            </a:pPr>
            <a:r>
              <a:rPr lang="en-US" sz="1500" b="0" dirty="0">
                <a:solidFill>
                  <a:srgbClr val="002060"/>
                </a:solidFill>
              </a:rPr>
              <a:t>In stock statement, the amount due to sundry creditor is only Rs. 4.31 </a:t>
            </a:r>
            <a:r>
              <a:rPr lang="en-US" sz="1500" b="0" dirty="0" err="1">
                <a:solidFill>
                  <a:srgbClr val="002060"/>
                </a:solidFill>
              </a:rPr>
              <a:t>lacs</a:t>
            </a:r>
            <a:r>
              <a:rPr lang="en-US" sz="1500" b="0" dirty="0">
                <a:solidFill>
                  <a:srgbClr val="002060"/>
                </a:solidFill>
              </a:rPr>
              <a:t>. As per explanation later provided by the borrower, the amount due to the suppliers under LC  are not credited to  party’s account but  credited to LC Payable account. </a:t>
            </a:r>
          </a:p>
          <a:p>
            <a:pPr marL="342900" indent="-342900" algn="just">
              <a:buFont typeface="+mj-lt"/>
              <a:buAutoNum type="alphaLcParenR"/>
            </a:pPr>
            <a:r>
              <a:rPr lang="en-US" sz="1500" b="0" dirty="0">
                <a:solidFill>
                  <a:srgbClr val="002060"/>
                </a:solidFill>
              </a:rPr>
              <a:t>Underreporting of Creditors with excess DP allowed.</a:t>
            </a:r>
          </a:p>
          <a:p>
            <a:pPr marL="342900" indent="-342900" algn="just">
              <a:buFont typeface="+mj-lt"/>
              <a:buAutoNum type="alphaLcParenR"/>
            </a:pPr>
            <a:r>
              <a:rPr lang="en-US" sz="1500" b="0" dirty="0">
                <a:solidFill>
                  <a:srgbClr val="002060"/>
                </a:solidFill>
              </a:rPr>
              <a:t>Major debtor one party which deals in IT products</a:t>
            </a:r>
          </a:p>
          <a:p>
            <a:pPr>
              <a:buFontTx/>
              <a:buChar char="-"/>
            </a:pPr>
            <a:endParaRPr lang="en-US" b="0" dirty="0"/>
          </a:p>
          <a:p>
            <a:endParaRPr lang="en-US" u="sng" dirty="0"/>
          </a:p>
        </p:txBody>
      </p:sp>
      <p:sp>
        <p:nvSpPr>
          <p:cNvPr id="4" name="Footer Placeholder 3"/>
          <p:cNvSpPr>
            <a:spLocks noGrp="1"/>
          </p:cNvSpPr>
          <p:nvPr>
            <p:ph type="ftr" sz="quarter" idx="11"/>
          </p:nvPr>
        </p:nvSpPr>
        <p:spPr>
          <a:xfrm>
            <a:off x="457200" y="6477001"/>
            <a:ext cx="4724400" cy="299720"/>
          </a:xfrm>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80</a:t>
            </a:fld>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685482"/>
          </a:xfrm>
        </p:spPr>
        <p:txBody>
          <a:bodyPr/>
          <a:lstStyle/>
          <a:p>
            <a:r>
              <a:rPr lang="en-US" dirty="0"/>
              <a:t>CASE STUDY-3</a:t>
            </a:r>
          </a:p>
        </p:txBody>
      </p:sp>
      <p:sp>
        <p:nvSpPr>
          <p:cNvPr id="3" name="Content Placeholder 2"/>
          <p:cNvSpPr>
            <a:spLocks noGrp="1"/>
          </p:cNvSpPr>
          <p:nvPr>
            <p:ph idx="1"/>
          </p:nvPr>
        </p:nvSpPr>
        <p:spPr>
          <a:xfrm>
            <a:off x="381000" y="1036637"/>
            <a:ext cx="7696200" cy="5135563"/>
          </a:xfrm>
        </p:spPr>
        <p:txBody>
          <a:bodyPr/>
          <a:lstStyle/>
          <a:p>
            <a:r>
              <a:rPr lang="en-US" u="sng" dirty="0">
                <a:solidFill>
                  <a:srgbClr val="FF0000"/>
                </a:solidFill>
              </a:rPr>
              <a:t>Facts</a:t>
            </a:r>
          </a:p>
          <a:p>
            <a:endParaRPr lang="en-US" sz="1400" b="0" dirty="0">
              <a:solidFill>
                <a:schemeClr val="accent3">
                  <a:lumMod val="50000"/>
                </a:schemeClr>
              </a:solidFill>
            </a:endParaRPr>
          </a:p>
          <a:p>
            <a:r>
              <a:rPr lang="en-US" sz="1400" b="0" dirty="0">
                <a:solidFill>
                  <a:srgbClr val="002060"/>
                </a:solidFill>
              </a:rPr>
              <a:t>ABC Ltd availing CC as well LC limits from the consortium of  bankers .</a:t>
            </a:r>
          </a:p>
          <a:p>
            <a:r>
              <a:rPr lang="en-US" sz="1400" b="0" dirty="0">
                <a:solidFill>
                  <a:srgbClr val="002060"/>
                </a:solidFill>
              </a:rPr>
              <a:t>Account turning NPA due to irregular CC caused by LC devolvement</a:t>
            </a:r>
          </a:p>
          <a:p>
            <a:endParaRPr lang="en-US" u="sng" dirty="0">
              <a:solidFill>
                <a:srgbClr val="002060"/>
              </a:solidFill>
            </a:endParaRPr>
          </a:p>
          <a:p>
            <a:r>
              <a:rPr lang="en-US" u="sng" dirty="0">
                <a:solidFill>
                  <a:srgbClr val="FF0000"/>
                </a:solidFill>
              </a:rPr>
              <a:t>Findings</a:t>
            </a:r>
          </a:p>
          <a:p>
            <a:endParaRPr lang="en-US" b="0" dirty="0"/>
          </a:p>
          <a:p>
            <a:pPr marL="342900" indent="-342900">
              <a:buFont typeface="+mj-lt"/>
              <a:buAutoNum type="alphaLcParenR"/>
            </a:pPr>
            <a:r>
              <a:rPr lang="en-US" sz="1400" b="0" dirty="0">
                <a:solidFill>
                  <a:srgbClr val="002060"/>
                </a:solidFill>
              </a:rPr>
              <a:t>LCs issued in </a:t>
            </a:r>
            <a:r>
              <a:rPr lang="en-US" sz="1400" b="0" dirty="0" err="1">
                <a:solidFill>
                  <a:srgbClr val="002060"/>
                </a:solidFill>
              </a:rPr>
              <a:t>favour</a:t>
            </a:r>
            <a:r>
              <a:rPr lang="en-US" sz="1400" b="0" dirty="0">
                <a:solidFill>
                  <a:srgbClr val="002060"/>
                </a:solidFill>
              </a:rPr>
              <a:t> of parties with dubious credentials.  VAT registration cancelled with pending  CBI cases for fraudulent activities. Goods transported through unapproved transporters.</a:t>
            </a:r>
          </a:p>
          <a:p>
            <a:pPr marL="342900" indent="-342900">
              <a:buFont typeface="+mj-lt"/>
              <a:buAutoNum type="alphaLcParenR"/>
            </a:pPr>
            <a:r>
              <a:rPr lang="en-US" sz="1400" b="0" dirty="0">
                <a:solidFill>
                  <a:srgbClr val="002060"/>
                </a:solidFill>
              </a:rPr>
              <a:t>Cases of round tripping.</a:t>
            </a:r>
          </a:p>
          <a:p>
            <a:pPr marL="342900" indent="-342900">
              <a:buFont typeface="+mj-lt"/>
              <a:buAutoNum type="alphaLcParenR"/>
            </a:pPr>
            <a:r>
              <a:rPr lang="en-US" sz="1400" b="0" dirty="0">
                <a:solidFill>
                  <a:srgbClr val="002060"/>
                </a:solidFill>
              </a:rPr>
              <a:t>Use of short term funds amounting to Rs. 20.81 </a:t>
            </a:r>
            <a:r>
              <a:rPr lang="en-US" sz="1400" b="0" dirty="0" err="1">
                <a:solidFill>
                  <a:srgbClr val="002060"/>
                </a:solidFill>
              </a:rPr>
              <a:t>crore</a:t>
            </a:r>
            <a:r>
              <a:rPr lang="en-US" sz="1400" b="0" dirty="0">
                <a:solidFill>
                  <a:srgbClr val="002060"/>
                </a:solidFill>
              </a:rPr>
              <a:t> for long term purposes.</a:t>
            </a:r>
          </a:p>
          <a:p>
            <a:pPr marL="457200" indent="-457200">
              <a:buFont typeface="+mj-lt"/>
              <a:buAutoNum type="alphaLcParenR"/>
            </a:pPr>
            <a:endParaRPr lang="en-US" dirty="0">
              <a:solidFill>
                <a:srgbClr val="002060"/>
              </a:solidFill>
            </a:endParaRPr>
          </a:p>
        </p:txBody>
      </p:sp>
      <p:sp>
        <p:nvSpPr>
          <p:cNvPr id="4" name="Footer Placeholder 3"/>
          <p:cNvSpPr>
            <a:spLocks noGrp="1"/>
          </p:cNvSpPr>
          <p:nvPr>
            <p:ph type="ftr" sz="quarter" idx="11"/>
          </p:nvPr>
        </p:nvSpPr>
        <p:spPr>
          <a:xfrm>
            <a:off x="457200" y="6324601"/>
            <a:ext cx="4572000" cy="452120"/>
          </a:xfrm>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81</a:t>
            </a:fld>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5257800" cy="152400"/>
          </a:xfrm>
        </p:spPr>
        <p:txBody>
          <a:bodyPr>
            <a:normAutofit fontScale="90000"/>
          </a:bodyPr>
          <a:lstStyle/>
          <a:p>
            <a:endParaRPr lang="en-US" dirty="0"/>
          </a:p>
        </p:txBody>
      </p:sp>
      <p:sp>
        <p:nvSpPr>
          <p:cNvPr id="3" name="Content Placeholder 2"/>
          <p:cNvSpPr>
            <a:spLocks noGrp="1"/>
          </p:cNvSpPr>
          <p:nvPr>
            <p:ph idx="1"/>
          </p:nvPr>
        </p:nvSpPr>
        <p:spPr>
          <a:xfrm>
            <a:off x="381000" y="228600"/>
            <a:ext cx="7696200" cy="5897563"/>
          </a:xfrm>
        </p:spPr>
        <p:txBody>
          <a:bodyPr>
            <a:normAutofit/>
          </a:bodyPr>
          <a:lstStyle/>
          <a:p>
            <a:pPr algn="just"/>
            <a:r>
              <a:rPr lang="en-US" sz="1600" b="0" dirty="0">
                <a:solidFill>
                  <a:srgbClr val="002060"/>
                </a:solidFill>
              </a:rPr>
              <a:t>Concealment of facts at the time of initial sanction</a:t>
            </a:r>
            <a:r>
              <a:rPr lang="en-US" sz="1600" dirty="0">
                <a:solidFill>
                  <a:srgbClr val="002060"/>
                </a:solidFill>
              </a:rPr>
              <a:t>. Net profit of Rs. 43 </a:t>
            </a:r>
            <a:r>
              <a:rPr lang="en-US" sz="1600" dirty="0" err="1">
                <a:solidFill>
                  <a:srgbClr val="002060"/>
                </a:solidFill>
              </a:rPr>
              <a:t>crore</a:t>
            </a:r>
            <a:r>
              <a:rPr lang="en-US" sz="1600" dirty="0">
                <a:solidFill>
                  <a:srgbClr val="002060"/>
                </a:solidFill>
              </a:rPr>
              <a:t> as per audited balance sheet without considering Rs. 63 </a:t>
            </a:r>
            <a:r>
              <a:rPr lang="en-US" sz="1600" dirty="0" err="1">
                <a:solidFill>
                  <a:srgbClr val="002060"/>
                </a:solidFill>
              </a:rPr>
              <a:t>crore</a:t>
            </a:r>
            <a:r>
              <a:rPr lang="en-US" sz="1600" dirty="0">
                <a:solidFill>
                  <a:srgbClr val="002060"/>
                </a:solidFill>
              </a:rPr>
              <a:t> of bad debts claimed in ITR .Undisputed statutory dues of Rs 30.84 </a:t>
            </a:r>
            <a:r>
              <a:rPr lang="en-US" sz="1600" dirty="0" err="1">
                <a:solidFill>
                  <a:srgbClr val="002060"/>
                </a:solidFill>
              </a:rPr>
              <a:t>crore</a:t>
            </a:r>
            <a:r>
              <a:rPr lang="en-US" sz="1600" dirty="0">
                <a:solidFill>
                  <a:srgbClr val="002060"/>
                </a:solidFill>
              </a:rPr>
              <a:t> as  per  CARO.</a:t>
            </a:r>
          </a:p>
          <a:p>
            <a:pPr algn="just"/>
            <a:endParaRPr lang="en-US" sz="1800" b="0" u="sng" dirty="0">
              <a:solidFill>
                <a:srgbClr val="002060"/>
              </a:solidFill>
            </a:endParaRPr>
          </a:p>
          <a:p>
            <a:pPr algn="just"/>
            <a:r>
              <a:rPr lang="en-US" sz="1800" b="0" u="sng" dirty="0">
                <a:solidFill>
                  <a:srgbClr val="FF0000"/>
                </a:solidFill>
              </a:rPr>
              <a:t>Huge decline in financials :</a:t>
            </a:r>
            <a:endParaRPr lang="en-US" sz="1800" dirty="0">
              <a:solidFill>
                <a:srgbClr val="FF0000"/>
              </a:solidFill>
            </a:endParaRPr>
          </a:p>
        </p:txBody>
      </p:sp>
      <p:sp>
        <p:nvSpPr>
          <p:cNvPr id="4" name="Footer Placeholder 3"/>
          <p:cNvSpPr>
            <a:spLocks noGrp="1"/>
          </p:cNvSpPr>
          <p:nvPr>
            <p:ph type="ftr" sz="quarter" idx="11"/>
          </p:nvPr>
        </p:nvSpPr>
        <p:spPr>
          <a:xfrm>
            <a:off x="457200" y="6248401"/>
            <a:ext cx="4724400" cy="528320"/>
          </a:xfrm>
        </p:spPr>
        <p:txBody>
          <a:bodyPr/>
          <a:lstStyle/>
          <a:p>
            <a:r>
              <a:rPr lang="en-IN" b="1" dirty="0">
                <a:solidFill>
                  <a:srgbClr val="FF0000"/>
                </a:solidFill>
              </a:rPr>
              <a:t>Effective Concurrent audit- CA </a:t>
            </a:r>
            <a:r>
              <a:rPr lang="en-IN" b="1" dirty="0" err="1">
                <a:solidFill>
                  <a:srgbClr val="FF0000"/>
                </a:solidFill>
              </a:rPr>
              <a:t>Akesh</a:t>
            </a:r>
            <a:r>
              <a:rPr lang="en-IN" b="1" dirty="0">
                <a:solidFill>
                  <a:srgbClr val="FF0000"/>
                </a:solidFill>
              </a:rPr>
              <a:t> </a:t>
            </a:r>
            <a:r>
              <a:rPr lang="en-IN" b="1" dirty="0" err="1">
                <a:solidFill>
                  <a:srgbClr val="FF0000"/>
                </a:solidFill>
              </a:rPr>
              <a:t>Vyas</a:t>
            </a:r>
            <a:endParaRPr lang="en-US" dirty="0"/>
          </a:p>
          <a:p>
            <a:endParaRPr lang="en-US" b="1" dirty="0">
              <a:solidFill>
                <a:srgbClr val="FF0000"/>
              </a:solidFill>
            </a:endParaRPr>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82</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036591267"/>
              </p:ext>
            </p:extLst>
          </p:nvPr>
        </p:nvGraphicFramePr>
        <p:xfrm>
          <a:off x="304800" y="2458929"/>
          <a:ext cx="7239000" cy="3368818"/>
        </p:xfrm>
        <a:graphic>
          <a:graphicData uri="http://schemas.openxmlformats.org/drawingml/2006/table">
            <a:tbl>
              <a:tblPr firstRow="1" bandRow="1">
                <a:tableStyleId>{7DF18680-E054-41AD-8BC1-D1AEF772440D}</a:tableStyleId>
              </a:tblPr>
              <a:tblGrid>
                <a:gridCol w="3076575">
                  <a:extLst>
                    <a:ext uri="{9D8B030D-6E8A-4147-A177-3AD203B41FA5}">
                      <a16:colId xmlns:a16="http://schemas.microsoft.com/office/drawing/2014/main" val="20000"/>
                    </a:ext>
                  </a:extLst>
                </a:gridCol>
                <a:gridCol w="2294296">
                  <a:extLst>
                    <a:ext uri="{9D8B030D-6E8A-4147-A177-3AD203B41FA5}">
                      <a16:colId xmlns:a16="http://schemas.microsoft.com/office/drawing/2014/main" val="20001"/>
                    </a:ext>
                  </a:extLst>
                </a:gridCol>
                <a:gridCol w="1868129">
                  <a:extLst>
                    <a:ext uri="{9D8B030D-6E8A-4147-A177-3AD203B41FA5}">
                      <a16:colId xmlns:a16="http://schemas.microsoft.com/office/drawing/2014/main" val="20002"/>
                    </a:ext>
                  </a:extLst>
                </a:gridCol>
              </a:tblGrid>
              <a:tr h="970071">
                <a:tc>
                  <a:txBody>
                    <a:bodyPr/>
                    <a:lstStyle/>
                    <a:p>
                      <a:r>
                        <a:rPr lang="en-US" sz="1500" dirty="0">
                          <a:solidFill>
                            <a:srgbClr val="002060"/>
                          </a:solidFill>
                        </a:rPr>
                        <a:t>Financials</a:t>
                      </a:r>
                    </a:p>
                  </a:txBody>
                  <a:tcPr marT="37785" marB="37785"/>
                </a:tc>
                <a:tc>
                  <a:txBody>
                    <a:bodyPr/>
                    <a:lstStyle/>
                    <a:p>
                      <a:r>
                        <a:rPr lang="en-US" sz="1500" dirty="0">
                          <a:solidFill>
                            <a:srgbClr val="002060"/>
                          </a:solidFill>
                        </a:rPr>
                        <a:t>Year of sanction</a:t>
                      </a:r>
                    </a:p>
                  </a:txBody>
                  <a:tcPr marT="37785" marB="37785"/>
                </a:tc>
                <a:tc>
                  <a:txBody>
                    <a:bodyPr/>
                    <a:lstStyle/>
                    <a:p>
                      <a:r>
                        <a:rPr lang="en-US" sz="1500" dirty="0">
                          <a:solidFill>
                            <a:srgbClr val="002060"/>
                          </a:solidFill>
                        </a:rPr>
                        <a:t>Year of NPA</a:t>
                      </a:r>
                    </a:p>
                  </a:txBody>
                  <a:tcPr marT="37785" marB="37785"/>
                </a:tc>
                <a:extLst>
                  <a:ext uri="{0D108BD9-81ED-4DB2-BD59-A6C34878D82A}">
                    <a16:rowId xmlns:a16="http://schemas.microsoft.com/office/drawing/2014/main" val="10000"/>
                  </a:ext>
                </a:extLst>
              </a:tr>
              <a:tr h="699635">
                <a:tc>
                  <a:txBody>
                    <a:bodyPr/>
                    <a:lstStyle/>
                    <a:p>
                      <a:r>
                        <a:rPr lang="en-US" sz="1500" dirty="0">
                          <a:solidFill>
                            <a:srgbClr val="002060"/>
                          </a:solidFill>
                        </a:rPr>
                        <a:t>Raw material consumption to sales</a:t>
                      </a:r>
                    </a:p>
                  </a:txBody>
                  <a:tcPr marT="37785" marB="37785"/>
                </a:tc>
                <a:tc>
                  <a:txBody>
                    <a:bodyPr/>
                    <a:lstStyle/>
                    <a:p>
                      <a:r>
                        <a:rPr lang="en-US" sz="1500" dirty="0">
                          <a:solidFill>
                            <a:srgbClr val="002060"/>
                          </a:solidFill>
                        </a:rPr>
                        <a:t>67.59%</a:t>
                      </a:r>
                    </a:p>
                  </a:txBody>
                  <a:tcPr marT="37785" marB="37785"/>
                </a:tc>
                <a:tc>
                  <a:txBody>
                    <a:bodyPr/>
                    <a:lstStyle/>
                    <a:p>
                      <a:r>
                        <a:rPr lang="en-US" sz="1500" dirty="0">
                          <a:solidFill>
                            <a:srgbClr val="002060"/>
                          </a:solidFill>
                        </a:rPr>
                        <a:t>99.51% </a:t>
                      </a:r>
                    </a:p>
                  </a:txBody>
                  <a:tcPr marT="37785" marB="37785"/>
                </a:tc>
                <a:extLst>
                  <a:ext uri="{0D108BD9-81ED-4DB2-BD59-A6C34878D82A}">
                    <a16:rowId xmlns:a16="http://schemas.microsoft.com/office/drawing/2014/main" val="10001"/>
                  </a:ext>
                </a:extLst>
              </a:tr>
              <a:tr h="999477">
                <a:tc>
                  <a:txBody>
                    <a:bodyPr/>
                    <a:lstStyle/>
                    <a:p>
                      <a:r>
                        <a:rPr lang="en-US" sz="1500" dirty="0">
                          <a:solidFill>
                            <a:srgbClr val="002060"/>
                          </a:solidFill>
                        </a:rPr>
                        <a:t>Sundry Debtors over 6 months</a:t>
                      </a:r>
                    </a:p>
                  </a:txBody>
                  <a:tcPr marT="37785" marB="37785"/>
                </a:tc>
                <a:tc>
                  <a:txBody>
                    <a:bodyPr/>
                    <a:lstStyle/>
                    <a:p>
                      <a:r>
                        <a:rPr lang="en-US" sz="1500" dirty="0">
                          <a:solidFill>
                            <a:srgbClr val="002060"/>
                          </a:solidFill>
                        </a:rPr>
                        <a:t>Rs 28.25</a:t>
                      </a:r>
                    </a:p>
                    <a:p>
                      <a:r>
                        <a:rPr lang="en-US" sz="1500" dirty="0" err="1">
                          <a:solidFill>
                            <a:srgbClr val="002060"/>
                          </a:solidFill>
                        </a:rPr>
                        <a:t>Lacs</a:t>
                      </a:r>
                      <a:endParaRPr lang="en-US" sz="1500" dirty="0">
                        <a:solidFill>
                          <a:srgbClr val="002060"/>
                        </a:solidFill>
                      </a:endParaRPr>
                    </a:p>
                  </a:txBody>
                  <a:tcPr marT="37785" marB="37785"/>
                </a:tc>
                <a:tc>
                  <a:txBody>
                    <a:bodyPr/>
                    <a:lstStyle/>
                    <a:p>
                      <a:r>
                        <a:rPr lang="en-US" sz="1500" dirty="0">
                          <a:solidFill>
                            <a:srgbClr val="002060"/>
                          </a:solidFill>
                        </a:rPr>
                        <a:t>Rs 280.60 </a:t>
                      </a:r>
                      <a:r>
                        <a:rPr lang="en-US" sz="1500" dirty="0" err="1">
                          <a:solidFill>
                            <a:srgbClr val="002060"/>
                          </a:solidFill>
                        </a:rPr>
                        <a:t>crore</a:t>
                      </a:r>
                      <a:endParaRPr lang="en-US" sz="1500" dirty="0">
                        <a:solidFill>
                          <a:srgbClr val="002060"/>
                        </a:solidFill>
                      </a:endParaRPr>
                    </a:p>
                    <a:p>
                      <a:r>
                        <a:rPr lang="en-US" sz="1500" dirty="0">
                          <a:solidFill>
                            <a:srgbClr val="002060"/>
                          </a:solidFill>
                        </a:rPr>
                        <a:t>(76% of total debtors)</a:t>
                      </a:r>
                    </a:p>
                  </a:txBody>
                  <a:tcPr marT="37785" marB="37785"/>
                </a:tc>
                <a:extLst>
                  <a:ext uri="{0D108BD9-81ED-4DB2-BD59-A6C34878D82A}">
                    <a16:rowId xmlns:a16="http://schemas.microsoft.com/office/drawing/2014/main" val="10002"/>
                  </a:ext>
                </a:extLst>
              </a:tr>
              <a:tr h="699635">
                <a:tc>
                  <a:txBody>
                    <a:bodyPr/>
                    <a:lstStyle/>
                    <a:p>
                      <a:r>
                        <a:rPr lang="en-US" sz="1500" dirty="0">
                          <a:solidFill>
                            <a:srgbClr val="002060"/>
                          </a:solidFill>
                        </a:rPr>
                        <a:t>Net profit/Loss</a:t>
                      </a:r>
                    </a:p>
                  </a:txBody>
                  <a:tcPr marT="37785" marB="37785"/>
                </a:tc>
                <a:tc>
                  <a:txBody>
                    <a:bodyPr/>
                    <a:lstStyle/>
                    <a:p>
                      <a:r>
                        <a:rPr lang="en-US" sz="1500" dirty="0">
                          <a:solidFill>
                            <a:srgbClr val="002060"/>
                          </a:solidFill>
                        </a:rPr>
                        <a:t>Rs 42.57 </a:t>
                      </a:r>
                      <a:r>
                        <a:rPr lang="en-US" sz="1500" dirty="0" err="1">
                          <a:solidFill>
                            <a:srgbClr val="002060"/>
                          </a:solidFill>
                        </a:rPr>
                        <a:t>crore</a:t>
                      </a:r>
                      <a:endParaRPr lang="en-US" sz="1500" dirty="0">
                        <a:solidFill>
                          <a:srgbClr val="002060"/>
                        </a:solidFill>
                      </a:endParaRPr>
                    </a:p>
                  </a:txBody>
                  <a:tcPr marT="37785" marB="37785"/>
                </a:tc>
                <a:tc>
                  <a:txBody>
                    <a:bodyPr/>
                    <a:lstStyle/>
                    <a:p>
                      <a:r>
                        <a:rPr lang="en-US" sz="1500" dirty="0">
                          <a:solidFill>
                            <a:srgbClr val="002060"/>
                          </a:solidFill>
                        </a:rPr>
                        <a:t>(-) Rs 105.94 </a:t>
                      </a:r>
                      <a:r>
                        <a:rPr lang="en-US" sz="1500" dirty="0" err="1">
                          <a:solidFill>
                            <a:srgbClr val="002060"/>
                          </a:solidFill>
                        </a:rPr>
                        <a:t>Crore</a:t>
                      </a:r>
                      <a:endParaRPr lang="en-US" sz="1500" dirty="0">
                        <a:solidFill>
                          <a:srgbClr val="002060"/>
                        </a:solidFill>
                      </a:endParaRPr>
                    </a:p>
                  </a:txBody>
                  <a:tcPr marT="37785" marB="37785"/>
                </a:tc>
                <a:extLst>
                  <a:ext uri="{0D108BD9-81ED-4DB2-BD59-A6C34878D82A}">
                    <a16:rowId xmlns:a16="http://schemas.microsoft.com/office/drawing/2014/main" val="10003"/>
                  </a:ext>
                </a:extLst>
              </a:tr>
            </a:tbl>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5410200" cy="685800"/>
          </a:xfrm>
        </p:spPr>
        <p:txBody>
          <a:bodyPr>
            <a:normAutofit/>
          </a:bodyPr>
          <a:lstStyle/>
          <a:p>
            <a:endParaRPr lang="en-US" dirty="0"/>
          </a:p>
        </p:txBody>
      </p:sp>
      <p:sp>
        <p:nvSpPr>
          <p:cNvPr id="3" name="Content Placeholder 2"/>
          <p:cNvSpPr>
            <a:spLocks noGrp="1"/>
          </p:cNvSpPr>
          <p:nvPr>
            <p:ph idx="1"/>
          </p:nvPr>
        </p:nvSpPr>
        <p:spPr>
          <a:xfrm>
            <a:off x="381000" y="533400"/>
            <a:ext cx="7696200" cy="5592763"/>
          </a:xfrm>
        </p:spPr>
        <p:txBody>
          <a:bodyPr>
            <a:normAutofit lnSpcReduction="10000"/>
          </a:bodyPr>
          <a:lstStyle/>
          <a:p>
            <a:r>
              <a:rPr lang="en-US" sz="2800" dirty="0">
                <a:solidFill>
                  <a:schemeClr val="tx2"/>
                </a:solidFill>
              </a:rPr>
              <a:t>CASE STUDY-4</a:t>
            </a:r>
          </a:p>
          <a:p>
            <a:r>
              <a:rPr lang="en-US" sz="2400" u="sng" dirty="0">
                <a:solidFill>
                  <a:srgbClr val="FF0000"/>
                </a:solidFill>
              </a:rPr>
              <a:t>Facts</a:t>
            </a:r>
          </a:p>
          <a:p>
            <a:r>
              <a:rPr lang="en-US" sz="1400" b="0" dirty="0">
                <a:solidFill>
                  <a:srgbClr val="002060"/>
                </a:solidFill>
              </a:rPr>
              <a:t>ABC Ltd availing CC as well LC limits from the consortium of 4 bankers .</a:t>
            </a:r>
          </a:p>
          <a:p>
            <a:r>
              <a:rPr lang="en-US" sz="1400" b="0" dirty="0">
                <a:solidFill>
                  <a:srgbClr val="002060"/>
                </a:solidFill>
              </a:rPr>
              <a:t>Account turning NPA due to irregular CC caused by LC devolvement.</a:t>
            </a:r>
          </a:p>
          <a:p>
            <a:r>
              <a:rPr lang="en-US" sz="1400" b="0" dirty="0">
                <a:solidFill>
                  <a:srgbClr val="002060"/>
                </a:solidFill>
              </a:rPr>
              <a:t>ABC Ltd filed petition with NCLT under IBC for resolution  due to huge losses and inability to pay bank dues.</a:t>
            </a:r>
          </a:p>
          <a:p>
            <a:endParaRPr lang="en-US" sz="1400" u="sng" dirty="0">
              <a:solidFill>
                <a:srgbClr val="FF0000"/>
              </a:solidFill>
            </a:endParaRPr>
          </a:p>
          <a:p>
            <a:r>
              <a:rPr lang="en-US" sz="2400" u="sng" dirty="0">
                <a:solidFill>
                  <a:srgbClr val="FF0000"/>
                </a:solidFill>
              </a:rPr>
              <a:t>Findings :</a:t>
            </a:r>
          </a:p>
          <a:p>
            <a:endParaRPr lang="en-US" sz="1400" u="sng" dirty="0">
              <a:solidFill>
                <a:srgbClr val="FF0000"/>
              </a:solidFill>
            </a:endParaRPr>
          </a:p>
          <a:p>
            <a:pPr marL="342900" indent="-342900">
              <a:buFont typeface="+mj-lt"/>
              <a:buAutoNum type="alphaLcParenR"/>
            </a:pPr>
            <a:r>
              <a:rPr lang="en-US" sz="1400" b="0" dirty="0">
                <a:solidFill>
                  <a:srgbClr val="002060"/>
                </a:solidFill>
              </a:rPr>
              <a:t>Increase in share capital of Rs. 23 </a:t>
            </a:r>
            <a:r>
              <a:rPr lang="en-US" sz="1400" b="0" dirty="0" err="1">
                <a:solidFill>
                  <a:srgbClr val="002060"/>
                </a:solidFill>
              </a:rPr>
              <a:t>crore</a:t>
            </a:r>
            <a:r>
              <a:rPr lang="en-US" sz="1400" b="0" dirty="0">
                <a:solidFill>
                  <a:srgbClr val="002060"/>
                </a:solidFill>
              </a:rPr>
              <a:t> out of which 41% fresh capital introduced through transfer of funds from CC account to various sister concern accounts.</a:t>
            </a:r>
          </a:p>
          <a:p>
            <a:pPr marL="342900" indent="-342900">
              <a:buFont typeface="+mj-lt"/>
              <a:buAutoNum type="alphaLcParenR"/>
            </a:pPr>
            <a:endParaRPr lang="en-US" sz="1400" b="0" dirty="0">
              <a:solidFill>
                <a:srgbClr val="002060"/>
              </a:solidFill>
            </a:endParaRPr>
          </a:p>
          <a:p>
            <a:pPr marL="342900" indent="-342900">
              <a:buFont typeface="+mj-lt"/>
              <a:buAutoNum type="alphaLcParenR"/>
            </a:pPr>
            <a:r>
              <a:rPr lang="en-US" sz="1400" b="0" dirty="0">
                <a:solidFill>
                  <a:srgbClr val="002060"/>
                </a:solidFill>
              </a:rPr>
              <a:t>LCs  issued in </a:t>
            </a:r>
            <a:r>
              <a:rPr lang="en-US" sz="1400" b="0" dirty="0" err="1">
                <a:solidFill>
                  <a:srgbClr val="002060"/>
                </a:solidFill>
              </a:rPr>
              <a:t>favour</a:t>
            </a:r>
            <a:r>
              <a:rPr lang="en-US" sz="1400" b="0" dirty="0">
                <a:solidFill>
                  <a:srgbClr val="002060"/>
                </a:solidFill>
              </a:rPr>
              <a:t> of related party. Cases of round tripping. Movement of goods through unapproved transporters. </a:t>
            </a:r>
          </a:p>
          <a:p>
            <a:pPr marL="342900" indent="-342900">
              <a:buFont typeface="+mj-lt"/>
              <a:buAutoNum type="alphaLcParenR"/>
            </a:pPr>
            <a:endParaRPr lang="en-US" sz="1400" b="0" dirty="0">
              <a:solidFill>
                <a:srgbClr val="002060"/>
              </a:solidFill>
            </a:endParaRPr>
          </a:p>
          <a:p>
            <a:pPr marL="342900" indent="-342900">
              <a:buFont typeface="+mj-lt"/>
              <a:buAutoNum type="alphaLcParenR"/>
            </a:pPr>
            <a:r>
              <a:rPr lang="en-US" sz="1400" b="0" dirty="0">
                <a:solidFill>
                  <a:srgbClr val="002060"/>
                </a:solidFill>
              </a:rPr>
              <a:t>Accumulated Losses of Rs. 166 </a:t>
            </a:r>
            <a:r>
              <a:rPr lang="en-US" sz="1400" b="0" dirty="0" err="1">
                <a:solidFill>
                  <a:srgbClr val="002060"/>
                </a:solidFill>
              </a:rPr>
              <a:t>crore</a:t>
            </a:r>
            <a:r>
              <a:rPr lang="en-US" sz="1400" b="0" dirty="0">
                <a:solidFill>
                  <a:srgbClr val="002060"/>
                </a:solidFill>
              </a:rPr>
              <a:t> claimed on basis of  huge provision of debtors (around Rs. 100 </a:t>
            </a:r>
            <a:r>
              <a:rPr lang="en-US" sz="1400" b="0" dirty="0" err="1">
                <a:solidFill>
                  <a:srgbClr val="002060"/>
                </a:solidFill>
              </a:rPr>
              <a:t>crore</a:t>
            </a:r>
            <a:r>
              <a:rPr lang="en-US" sz="1400" b="0" dirty="0">
                <a:solidFill>
                  <a:srgbClr val="002060"/>
                </a:solidFill>
              </a:rPr>
              <a:t>) in last 2 years not  supported by Income tax returns. No filing with MCA. Debtors unconfirmed. </a:t>
            </a:r>
          </a:p>
          <a:p>
            <a:endParaRPr lang="en-US" sz="1400" b="0" dirty="0">
              <a:solidFill>
                <a:srgbClr val="002060"/>
              </a:solidFill>
            </a:endParaRPr>
          </a:p>
          <a:p>
            <a:endParaRPr lang="en-US" sz="2400" dirty="0">
              <a:solidFill>
                <a:schemeClr val="accent5"/>
              </a:solidFill>
            </a:endParaRPr>
          </a:p>
          <a:p>
            <a:endParaRPr lang="en-US" sz="2400" dirty="0">
              <a:solidFill>
                <a:schemeClr val="accent5"/>
              </a:solidFill>
            </a:endParaRPr>
          </a:p>
        </p:txBody>
      </p:sp>
      <p:sp>
        <p:nvSpPr>
          <p:cNvPr id="4" name="Footer Placeholder 3"/>
          <p:cNvSpPr>
            <a:spLocks noGrp="1"/>
          </p:cNvSpPr>
          <p:nvPr>
            <p:ph type="ftr" sz="quarter" idx="11"/>
          </p:nvPr>
        </p:nvSpPr>
        <p:spPr>
          <a:xfrm>
            <a:off x="457200" y="6400801"/>
            <a:ext cx="4876800" cy="375920"/>
          </a:xfrm>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83</a:t>
            </a:fld>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1524000" y="-1066800"/>
            <a:ext cx="4724400" cy="685800"/>
          </a:xfrm>
        </p:spPr>
        <p:txBody>
          <a:bodyPr/>
          <a:lstStyle/>
          <a:p>
            <a:endParaRPr lang="en-US" dirty="0"/>
          </a:p>
        </p:txBody>
      </p:sp>
      <p:sp>
        <p:nvSpPr>
          <p:cNvPr id="3" name="Content Placeholder 2"/>
          <p:cNvSpPr>
            <a:spLocks noGrp="1"/>
          </p:cNvSpPr>
          <p:nvPr>
            <p:ph idx="1"/>
          </p:nvPr>
        </p:nvSpPr>
        <p:spPr>
          <a:xfrm>
            <a:off x="533400" y="685800"/>
            <a:ext cx="7543800" cy="5440363"/>
          </a:xfrm>
        </p:spPr>
        <p:txBody>
          <a:bodyPr>
            <a:normAutofit/>
          </a:bodyPr>
          <a:lstStyle/>
          <a:p>
            <a:r>
              <a:rPr lang="en-US" sz="2800" u="sng" dirty="0">
                <a:solidFill>
                  <a:schemeClr val="tx2"/>
                </a:solidFill>
              </a:rPr>
              <a:t>CASE STUDY-5</a:t>
            </a:r>
          </a:p>
          <a:p>
            <a:endParaRPr lang="en-US" u="sng" dirty="0">
              <a:solidFill>
                <a:schemeClr val="tx2"/>
              </a:solidFill>
            </a:endParaRPr>
          </a:p>
          <a:p>
            <a:r>
              <a:rPr lang="en-US" u="sng" dirty="0">
                <a:solidFill>
                  <a:schemeClr val="tx2"/>
                </a:solidFill>
              </a:rPr>
              <a:t>Facts</a:t>
            </a:r>
          </a:p>
          <a:p>
            <a:endParaRPr lang="en-US" b="0" dirty="0">
              <a:solidFill>
                <a:schemeClr val="accent4">
                  <a:lumMod val="75000"/>
                </a:schemeClr>
              </a:solidFill>
            </a:endParaRPr>
          </a:p>
          <a:p>
            <a:pPr>
              <a:tabLst>
                <a:tab pos="685800" algn="l"/>
              </a:tabLst>
            </a:pPr>
            <a:r>
              <a:rPr lang="en-US" sz="1800" b="0" dirty="0">
                <a:solidFill>
                  <a:srgbClr val="002060"/>
                </a:solidFill>
              </a:rPr>
              <a:t>ABC Ltd availing CC as well LC limit from bank. Account become NPA due to continuous over in CC account due to LC devolvement</a:t>
            </a:r>
            <a:r>
              <a:rPr lang="en-US" sz="1800" b="0" dirty="0">
                <a:solidFill>
                  <a:schemeClr val="accent4">
                    <a:lumMod val="75000"/>
                  </a:schemeClr>
                </a:solidFill>
              </a:rPr>
              <a:t>.</a:t>
            </a:r>
          </a:p>
          <a:p>
            <a:r>
              <a:rPr lang="en-US" u="sng" dirty="0">
                <a:solidFill>
                  <a:schemeClr val="tx2"/>
                </a:solidFill>
              </a:rPr>
              <a:t>Findings</a:t>
            </a:r>
          </a:p>
          <a:p>
            <a:endParaRPr lang="en-US" sz="1800" b="0" dirty="0">
              <a:solidFill>
                <a:schemeClr val="accent3">
                  <a:lumMod val="75000"/>
                </a:schemeClr>
              </a:solidFill>
            </a:endParaRPr>
          </a:p>
          <a:p>
            <a:r>
              <a:rPr lang="en-US" sz="1800" b="0" dirty="0">
                <a:solidFill>
                  <a:srgbClr val="002060"/>
                </a:solidFill>
              </a:rPr>
              <a:t>LCs issued in </a:t>
            </a:r>
            <a:r>
              <a:rPr lang="en-US" sz="1800" b="0" dirty="0" err="1">
                <a:solidFill>
                  <a:srgbClr val="002060"/>
                </a:solidFill>
              </a:rPr>
              <a:t>favour</a:t>
            </a:r>
            <a:r>
              <a:rPr lang="en-US" sz="1800" b="0" dirty="0">
                <a:solidFill>
                  <a:srgbClr val="002060"/>
                </a:solidFill>
              </a:rPr>
              <a:t> of supplier reported “Untraceable” by D&amp;B in its report.</a:t>
            </a:r>
          </a:p>
          <a:p>
            <a:r>
              <a:rPr lang="en-US" sz="1800" b="0" dirty="0">
                <a:solidFill>
                  <a:srgbClr val="002060"/>
                </a:solidFill>
              </a:rPr>
              <a:t>80%  reduction in value of collateral within last 2 years. </a:t>
            </a:r>
          </a:p>
          <a:p>
            <a:endParaRPr lang="en-US" sz="1800" u="sng" dirty="0">
              <a:solidFill>
                <a:schemeClr val="accent4">
                  <a:lumMod val="75000"/>
                </a:schemeClr>
              </a:solidFill>
            </a:endParaRPr>
          </a:p>
          <a:p>
            <a:r>
              <a:rPr lang="en-US" sz="1800" u="sng" dirty="0">
                <a:solidFill>
                  <a:schemeClr val="accent4">
                    <a:lumMod val="75000"/>
                  </a:schemeClr>
                </a:solidFill>
              </a:rPr>
              <a:t> </a:t>
            </a:r>
          </a:p>
          <a:p>
            <a:endParaRPr lang="en-US" dirty="0"/>
          </a:p>
        </p:txBody>
      </p:sp>
      <p:sp>
        <p:nvSpPr>
          <p:cNvPr id="4" name="Footer Placeholder 3"/>
          <p:cNvSpPr>
            <a:spLocks noGrp="1"/>
          </p:cNvSpPr>
          <p:nvPr>
            <p:ph type="ftr" sz="quarter" idx="11"/>
          </p:nvPr>
        </p:nvSpPr>
        <p:spPr>
          <a:xfrm>
            <a:off x="457200" y="6096001"/>
            <a:ext cx="5029200" cy="680720"/>
          </a:xfrm>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84</a:t>
            </a:fld>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00997-B0F3-76DB-EB7A-8A16CA8910F8}"/>
              </a:ext>
            </a:extLst>
          </p:cNvPr>
          <p:cNvSpPr>
            <a:spLocks noGrp="1"/>
          </p:cNvSpPr>
          <p:nvPr>
            <p:ph type="title"/>
          </p:nvPr>
        </p:nvSpPr>
        <p:spPr>
          <a:xfrm>
            <a:off x="457200" y="152718"/>
            <a:ext cx="5791200" cy="1004888"/>
          </a:xfrm>
        </p:spPr>
        <p:txBody>
          <a:bodyPr>
            <a:normAutofit/>
          </a:bodyPr>
          <a:lstStyle/>
          <a:p>
            <a:r>
              <a:rPr lang="en-US" sz="2400" b="1" dirty="0"/>
              <a:t>CASE STUDY – FDR RELATED</a:t>
            </a:r>
            <a:endParaRPr lang="en-IN" sz="2400" b="1" dirty="0"/>
          </a:p>
        </p:txBody>
      </p:sp>
      <p:sp>
        <p:nvSpPr>
          <p:cNvPr id="3" name="Content Placeholder 2">
            <a:extLst>
              <a:ext uri="{FF2B5EF4-FFF2-40B4-BE49-F238E27FC236}">
                <a16:creationId xmlns:a16="http://schemas.microsoft.com/office/drawing/2014/main" id="{933960B1-6005-C7F0-DCD1-99AA3E5AE87D}"/>
              </a:ext>
            </a:extLst>
          </p:cNvPr>
          <p:cNvSpPr>
            <a:spLocks noGrp="1"/>
          </p:cNvSpPr>
          <p:nvPr>
            <p:ph idx="1"/>
          </p:nvPr>
        </p:nvSpPr>
        <p:spPr>
          <a:xfrm>
            <a:off x="457200" y="1524318"/>
            <a:ext cx="7620000" cy="4601845"/>
          </a:xfrm>
        </p:spPr>
        <p:txBody>
          <a:bodyPr>
            <a:normAutofit/>
          </a:bodyPr>
          <a:lstStyle/>
          <a:p>
            <a:r>
              <a:rPr lang="en-US" sz="1600" u="sng" dirty="0">
                <a:solidFill>
                  <a:schemeClr val="tx2"/>
                </a:solidFill>
              </a:rPr>
              <a:t>Facts-</a:t>
            </a:r>
          </a:p>
          <a:p>
            <a:r>
              <a:rPr lang="en-US" sz="1600" b="0" dirty="0">
                <a:solidFill>
                  <a:srgbClr val="002060"/>
                </a:solidFill>
              </a:rPr>
              <a:t>FDRs  prematurely withdrawn in system without the knowledge of the depositor and proceeds transferred to third party’s account.</a:t>
            </a:r>
          </a:p>
          <a:p>
            <a:r>
              <a:rPr lang="en-IN" sz="1600" u="sng" dirty="0">
                <a:solidFill>
                  <a:schemeClr val="tx2"/>
                </a:solidFill>
              </a:rPr>
              <a:t>Findings-</a:t>
            </a:r>
          </a:p>
          <a:p>
            <a:endParaRPr lang="en-IN" sz="1600" dirty="0">
              <a:solidFill>
                <a:srgbClr val="002060"/>
              </a:solidFill>
            </a:endParaRPr>
          </a:p>
          <a:p>
            <a:pPr marL="285750" indent="-285750">
              <a:buFont typeface="Wingdings" panose="05000000000000000000" pitchFamily="2" charset="2"/>
              <a:buChar char="§"/>
            </a:pPr>
            <a:r>
              <a:rPr lang="en-IN" sz="1600" b="0" dirty="0">
                <a:solidFill>
                  <a:srgbClr val="002060"/>
                </a:solidFill>
              </a:rPr>
              <a:t>CBS allowing transfer of proceeds of FDR to third party’s account</a:t>
            </a:r>
          </a:p>
          <a:p>
            <a:pPr marL="285750" indent="-285750">
              <a:buFont typeface="Wingdings" panose="05000000000000000000" pitchFamily="2" charset="2"/>
              <a:buChar char="§"/>
            </a:pPr>
            <a:r>
              <a:rPr lang="en-IN" sz="1600" b="0" dirty="0">
                <a:solidFill>
                  <a:srgbClr val="002060"/>
                </a:solidFill>
              </a:rPr>
              <a:t>Lack of monitoring of controlling office</a:t>
            </a:r>
          </a:p>
          <a:p>
            <a:pPr marL="285750" indent="-285750">
              <a:buFont typeface="Wingdings" panose="05000000000000000000" pitchFamily="2" charset="2"/>
              <a:buChar char="§"/>
            </a:pPr>
            <a:r>
              <a:rPr lang="en-IN" sz="1600" b="0" dirty="0">
                <a:solidFill>
                  <a:srgbClr val="002060"/>
                </a:solidFill>
              </a:rPr>
              <a:t>Lack of follow up of alters of AML unit in respect of high value transactions in newly opened account</a:t>
            </a:r>
          </a:p>
          <a:p>
            <a:pPr marL="285750" indent="-285750">
              <a:buFont typeface="Wingdings" panose="05000000000000000000" pitchFamily="2" charset="2"/>
              <a:buChar char="§"/>
            </a:pPr>
            <a:r>
              <a:rPr lang="en-US" sz="1600" b="0" dirty="0">
                <a:solidFill>
                  <a:srgbClr val="002060"/>
                </a:solidFill>
              </a:rPr>
              <a:t>Change of Mobile number  of the depositor  at branch level </a:t>
            </a:r>
          </a:p>
          <a:p>
            <a:pPr marL="285750" indent="-285750">
              <a:buFont typeface="Wingdings" panose="05000000000000000000" pitchFamily="2" charset="2"/>
              <a:buChar char="§"/>
            </a:pPr>
            <a:r>
              <a:rPr lang="en-US" sz="1600" b="0" dirty="0">
                <a:solidFill>
                  <a:srgbClr val="002060"/>
                </a:solidFill>
              </a:rPr>
              <a:t>Modification of thresh hold limit in the account at branch level</a:t>
            </a:r>
          </a:p>
          <a:p>
            <a:pPr marL="285750" indent="-285750">
              <a:buFont typeface="Wingdings" panose="05000000000000000000" pitchFamily="2" charset="2"/>
              <a:buChar char="§"/>
            </a:pPr>
            <a:r>
              <a:rPr lang="en-US" sz="1600" b="0" dirty="0">
                <a:solidFill>
                  <a:srgbClr val="002060"/>
                </a:solidFill>
              </a:rPr>
              <a:t>Lack of checking of exceptional reports, vouchers at branch </a:t>
            </a:r>
            <a:r>
              <a:rPr lang="en-US" sz="1600" b="0" dirty="0"/>
              <a:t>level</a:t>
            </a:r>
            <a:endParaRPr lang="en-IN" sz="1600" b="0" dirty="0"/>
          </a:p>
          <a:p>
            <a:endParaRPr lang="en-IN" sz="1600" b="0" dirty="0">
              <a:solidFill>
                <a:srgbClr val="002060"/>
              </a:solidFill>
            </a:endParaRPr>
          </a:p>
          <a:p>
            <a:endParaRPr lang="en-IN" sz="1600" dirty="0">
              <a:solidFill>
                <a:srgbClr val="002060"/>
              </a:solidFill>
            </a:endParaRPr>
          </a:p>
          <a:p>
            <a:endParaRPr lang="en-IN" dirty="0"/>
          </a:p>
        </p:txBody>
      </p:sp>
      <p:sp>
        <p:nvSpPr>
          <p:cNvPr id="4" name="Footer Placeholder 3">
            <a:extLst>
              <a:ext uri="{FF2B5EF4-FFF2-40B4-BE49-F238E27FC236}">
                <a16:creationId xmlns:a16="http://schemas.microsoft.com/office/drawing/2014/main" id="{DB2C3542-FC7D-BCDD-A9D5-1EE08EDA481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DE5A901-215F-87D2-C932-BB3C3784B5AF}"/>
              </a:ext>
            </a:extLst>
          </p:cNvPr>
          <p:cNvSpPr>
            <a:spLocks noGrp="1"/>
          </p:cNvSpPr>
          <p:nvPr>
            <p:ph type="sldNum" sz="quarter" idx="12"/>
          </p:nvPr>
        </p:nvSpPr>
        <p:spPr/>
        <p:txBody>
          <a:bodyPr/>
          <a:lstStyle/>
          <a:p>
            <a:fld id="{B6F15528-21DE-4FAA-801E-634DDDAF4B2B}" type="slidenum">
              <a:rPr lang="en-US" smtClean="0"/>
              <a:pPr/>
              <a:t>85</a:t>
            </a:fld>
            <a:endParaRPr lang="en-US"/>
          </a:p>
        </p:txBody>
      </p:sp>
    </p:spTree>
    <p:extLst>
      <p:ext uri="{BB962C8B-B14F-4D97-AF65-F5344CB8AC3E}">
        <p14:creationId xmlns:p14="http://schemas.microsoft.com/office/powerpoint/2010/main" val="5739299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Any questions?</a:t>
            </a:r>
            <a:endParaRPr lang="en-IN"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86</a:t>
            </a:fld>
            <a:endParaRPr lang="en-US"/>
          </a:p>
        </p:txBody>
      </p:sp>
      <p:pic>
        <p:nvPicPr>
          <p:cNvPr id="7170" name="Picture 2" descr="C:\Users\kushagra.vyas\Desktop\question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48200" y="2819400"/>
            <a:ext cx="3722335" cy="3315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90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details</a:t>
            </a:r>
            <a:endParaRPr lang="en-IN" dirty="0"/>
          </a:p>
        </p:txBody>
      </p:sp>
      <p:sp>
        <p:nvSpPr>
          <p:cNvPr id="3" name="Content Placeholder 2"/>
          <p:cNvSpPr>
            <a:spLocks noGrp="1"/>
          </p:cNvSpPr>
          <p:nvPr>
            <p:ph idx="1"/>
          </p:nvPr>
        </p:nvSpPr>
        <p:spPr/>
        <p:txBody>
          <a:bodyPr/>
          <a:lstStyle/>
          <a:p>
            <a:r>
              <a:rPr lang="en-US" dirty="0">
                <a:solidFill>
                  <a:srgbClr val="002060"/>
                </a:solidFill>
              </a:rPr>
              <a:t>CA AKESH VYAS</a:t>
            </a:r>
          </a:p>
          <a:p>
            <a:endParaRPr lang="en-US" dirty="0">
              <a:solidFill>
                <a:srgbClr val="002060"/>
              </a:solidFill>
            </a:endParaRPr>
          </a:p>
          <a:p>
            <a:r>
              <a:rPr lang="en-US" dirty="0">
                <a:solidFill>
                  <a:srgbClr val="002060"/>
                </a:solidFill>
              </a:rPr>
              <a:t>Email ID: </a:t>
            </a:r>
            <a:r>
              <a:rPr lang="en-US" dirty="0">
                <a:solidFill>
                  <a:srgbClr val="002060"/>
                </a:solidFill>
                <a:hlinkClick r:id="rId2">
                  <a:extLst>
                    <a:ext uri="{A12FA001-AC4F-418D-AE19-62706E023703}">
                      <ahyp:hlinkClr xmlns:ahyp="http://schemas.microsoft.com/office/drawing/2018/hyperlinkcolor" val="tx"/>
                    </a:ext>
                  </a:extLst>
                </a:hlinkClick>
              </a:rPr>
              <a:t>avyasca@gmail.com</a:t>
            </a:r>
            <a:endParaRPr lang="en-US" dirty="0">
              <a:solidFill>
                <a:srgbClr val="002060"/>
              </a:solidFill>
            </a:endParaRPr>
          </a:p>
          <a:p>
            <a:endParaRPr lang="en-US" dirty="0">
              <a:solidFill>
                <a:srgbClr val="002060"/>
              </a:solidFill>
            </a:endParaRPr>
          </a:p>
          <a:p>
            <a:r>
              <a:rPr lang="en-US" dirty="0">
                <a:solidFill>
                  <a:srgbClr val="002060"/>
                </a:solidFill>
              </a:rPr>
              <a:t>Mobile: +91 9818860081</a:t>
            </a:r>
          </a:p>
          <a:p>
            <a:endParaRPr lang="en-US" dirty="0">
              <a:solidFill>
                <a:schemeClr val="accent3">
                  <a:lumMod val="75000"/>
                </a:schemeClr>
              </a:solidFill>
            </a:endParaRPr>
          </a:p>
          <a:p>
            <a:endParaRPr lang="en-US" dirty="0">
              <a:solidFill>
                <a:schemeClr val="accent3">
                  <a:lumMod val="7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87</a:t>
            </a:fld>
            <a:endParaRPr lang="en-US"/>
          </a:p>
        </p:txBody>
      </p:sp>
    </p:spTree>
    <p:extLst>
      <p:ext uri="{BB962C8B-B14F-4D97-AF65-F5344CB8AC3E}">
        <p14:creationId xmlns:p14="http://schemas.microsoft.com/office/powerpoint/2010/main" val="2808321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C6723-BD83-728E-FE47-377FE2E0F1B2}"/>
              </a:ext>
            </a:extLst>
          </p:cNvPr>
          <p:cNvSpPr>
            <a:spLocks noGrp="1"/>
          </p:cNvSpPr>
          <p:nvPr>
            <p:ph type="title"/>
          </p:nvPr>
        </p:nvSpPr>
        <p:spPr>
          <a:xfrm>
            <a:off x="457200" y="152718"/>
            <a:ext cx="7391400" cy="990282"/>
          </a:xfrm>
        </p:spPr>
        <p:txBody>
          <a:bodyPr>
            <a:normAutofit/>
          </a:bodyPr>
          <a:lstStyle/>
          <a:p>
            <a:r>
              <a:rPr lang="en-US" sz="2400" dirty="0"/>
              <a:t>To be made available by the branch </a:t>
            </a:r>
            <a:endParaRPr lang="en-IN" sz="2400" dirty="0"/>
          </a:p>
        </p:txBody>
      </p:sp>
      <p:sp>
        <p:nvSpPr>
          <p:cNvPr id="3" name="Content Placeholder 2">
            <a:extLst>
              <a:ext uri="{FF2B5EF4-FFF2-40B4-BE49-F238E27FC236}">
                <a16:creationId xmlns:a16="http://schemas.microsoft.com/office/drawing/2014/main" id="{9DBFCED0-EE0A-C6BA-42DF-4091F6881C12}"/>
              </a:ext>
            </a:extLst>
          </p:cNvPr>
          <p:cNvSpPr>
            <a:spLocks noGrp="1"/>
          </p:cNvSpPr>
          <p:nvPr>
            <p:ph idx="1"/>
          </p:nvPr>
        </p:nvSpPr>
        <p:spPr/>
        <p:txBody>
          <a:bodyPr/>
          <a:lstStyle/>
          <a:p>
            <a:pPr marL="457200" indent="-457200">
              <a:buAutoNum type="alphaLcParenR"/>
            </a:pPr>
            <a:r>
              <a:rPr lang="en-US" b="0" dirty="0">
                <a:solidFill>
                  <a:srgbClr val="002060"/>
                </a:solidFill>
              </a:rPr>
              <a:t>Closing Circular</a:t>
            </a:r>
          </a:p>
          <a:p>
            <a:pPr marL="457200" indent="-457200">
              <a:buAutoNum type="alphaLcParenR"/>
            </a:pPr>
            <a:r>
              <a:rPr lang="en-US" b="0" dirty="0">
                <a:solidFill>
                  <a:srgbClr val="002060"/>
                </a:solidFill>
              </a:rPr>
              <a:t>Latest Risk based internal audit report</a:t>
            </a:r>
          </a:p>
          <a:p>
            <a:pPr marL="457200" indent="-457200">
              <a:buAutoNum type="alphaLcParenR"/>
            </a:pPr>
            <a:r>
              <a:rPr lang="en-US" b="0" dirty="0">
                <a:solidFill>
                  <a:srgbClr val="002060"/>
                </a:solidFill>
              </a:rPr>
              <a:t>Latest concurrent audit reports</a:t>
            </a:r>
          </a:p>
          <a:p>
            <a:pPr marL="457200" indent="-457200">
              <a:buAutoNum type="alphaLcParenR"/>
            </a:pPr>
            <a:r>
              <a:rPr lang="en-US" b="0" dirty="0">
                <a:solidFill>
                  <a:srgbClr val="002060"/>
                </a:solidFill>
              </a:rPr>
              <a:t>Latest Stock audit reports </a:t>
            </a:r>
          </a:p>
          <a:p>
            <a:endParaRPr lang="en-IN" dirty="0"/>
          </a:p>
        </p:txBody>
      </p:sp>
      <p:sp>
        <p:nvSpPr>
          <p:cNvPr id="4" name="Footer Placeholder 3">
            <a:extLst>
              <a:ext uri="{FF2B5EF4-FFF2-40B4-BE49-F238E27FC236}">
                <a16:creationId xmlns:a16="http://schemas.microsoft.com/office/drawing/2014/main" id="{B54A5775-7D88-3B76-0467-786577589E4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2165EE4-DD9F-5D58-A683-8060EFF09C25}"/>
              </a:ext>
            </a:extLst>
          </p:cNvPr>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32681403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7145</TotalTime>
  <Words>6179</Words>
  <Application>Microsoft Office PowerPoint</Application>
  <PresentationFormat>On-screen Show (4:3)</PresentationFormat>
  <Paragraphs>936</Paragraphs>
  <Slides>87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87</vt:i4>
      </vt:variant>
    </vt:vector>
  </HeadingPairs>
  <TitlesOfParts>
    <vt:vector size="93" baseType="lpstr">
      <vt:lpstr>Arial</vt:lpstr>
      <vt:lpstr>Arial Black</vt:lpstr>
      <vt:lpstr>Arial Narrow</vt:lpstr>
      <vt:lpstr>Calibri</vt:lpstr>
      <vt:lpstr>Wingdings</vt:lpstr>
      <vt:lpstr>Essential</vt:lpstr>
      <vt:lpstr>PowerPoint Presentation</vt:lpstr>
      <vt:lpstr>          disclaimer</vt:lpstr>
      <vt:lpstr>INITIAL PREPARATION</vt:lpstr>
      <vt:lpstr>SOURCE OF USEFUL SYSTEM GENERATED REPORTS</vt:lpstr>
      <vt:lpstr>SOME IMPORTANT COMMANDS (FINACLE)</vt:lpstr>
      <vt:lpstr>INITIAL INFORMATIONS FROM BRANCH </vt:lpstr>
      <vt:lpstr>PowerPoint Presentation</vt:lpstr>
      <vt:lpstr>PowerPoint Presentation</vt:lpstr>
      <vt:lpstr>To be made available by the branch </vt:lpstr>
      <vt:lpstr>PowerPoint Presentation</vt:lpstr>
      <vt:lpstr>      ASSET CLASSIFICATIONS</vt:lpstr>
      <vt:lpstr>Sector wise classification</vt:lpstr>
      <vt:lpstr>Security wise classification</vt:lpstr>
      <vt:lpstr>TYPES OF SECURITIES</vt:lpstr>
      <vt:lpstr>PowerPoint Presentation</vt:lpstr>
      <vt:lpstr>PowerPoint Presentation</vt:lpstr>
      <vt:lpstr>PowerPoint Presentation</vt:lpstr>
      <vt:lpstr>KEY AUDIT POINTS FOR ROC CHARGE REGISTRATION</vt:lpstr>
      <vt:lpstr>CASE STUDY-  KING FISHER LTD</vt:lpstr>
      <vt:lpstr>PRUDENTIAL NORMS CLASSIFICATION</vt:lpstr>
      <vt:lpstr>CONSEQUENCES OF NPA </vt:lpstr>
      <vt:lpstr>CONSEQUENCE OF IMPROPER ASSET CLASSIFICATION</vt:lpstr>
      <vt:lpstr>PowerPoint Presentation</vt:lpstr>
      <vt:lpstr>PowerPoint Presentation</vt:lpstr>
      <vt:lpstr>PowerPoint Presentation</vt:lpstr>
      <vt:lpstr>CAN A LOAN AGAINST FDR/NSC/KVP/LIC BE NPA</vt:lpstr>
      <vt:lpstr>INCOME RECOGNITION IN NPA ACCOUNTS</vt:lpstr>
      <vt:lpstr>Appropriation of recovery in NPA accounts</vt:lpstr>
      <vt:lpstr>STAGES OF ASSET CLASSIFICATION </vt:lpstr>
      <vt:lpstr>PowerPoint Presentation</vt:lpstr>
      <vt:lpstr>                  NPA NORMS- CC AND OD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Stages of loan</vt:lpstr>
      <vt:lpstr>Pre-sanction</vt:lpstr>
      <vt:lpstr>PowerPoint Presentation</vt:lpstr>
      <vt:lpstr>DOCUMENTATION AND RELEASE OF LOAN</vt:lpstr>
      <vt:lpstr>PowerPoint Presentation</vt:lpstr>
      <vt:lpstr>CASE STUDY </vt:lpstr>
      <vt:lpstr>POST SANCTION</vt:lpstr>
      <vt:lpstr>PowerPoint Presentation</vt:lpstr>
      <vt:lpstr>TYPE OF ADVANCES</vt:lpstr>
      <vt:lpstr>Fund based facilities</vt:lpstr>
      <vt:lpstr>CASH CREDIT/OD/TERM LOAN KEY DIFFERENCES</vt:lpstr>
      <vt:lpstr>         WHAT IS RENEWAL</vt:lpstr>
      <vt:lpstr>What is short review</vt:lpstr>
      <vt:lpstr>PowerPoint Presentation</vt:lpstr>
      <vt:lpstr>GENERAL DP CALCULATION</vt:lpstr>
      <vt:lpstr>WHAT IF CREDITORS EXCEED THE VALUE OF STOCKS-  Banks’ Credit policy</vt:lpstr>
      <vt:lpstr>CAN CREDITORS BE SET OFF FROM DEBTORS- Banks’ credit Policy </vt:lpstr>
      <vt:lpstr>Can certain amount of creditors be  ignored while calculating dp-  BANK’ CREDIT POLICY AND TERMS OF SANCTION</vt:lpstr>
      <vt:lpstr>PowerPoint Presentation</vt:lpstr>
      <vt:lpstr>PowerPoint Presentation</vt:lpstr>
      <vt:lpstr>KEY RISK INDICATORS</vt:lpstr>
      <vt:lpstr>OPERATIONS IN CC ACCOUNTS</vt:lpstr>
      <vt:lpstr>STOCK STATEMENTS</vt:lpstr>
      <vt:lpstr>AUDITED BALANCE SHEET</vt:lpstr>
      <vt:lpstr>STOCK AUDIT/UNIT VISIT REPORTS</vt:lpstr>
      <vt:lpstr>VERIFICATION OF TERM LOANS</vt:lpstr>
      <vt:lpstr>             RETAIL LOANS</vt:lpstr>
      <vt:lpstr>Housing Loans- Check List</vt:lpstr>
      <vt:lpstr>Other retail loans- check list</vt:lpstr>
      <vt:lpstr>PowerPoint Presentation</vt:lpstr>
      <vt:lpstr>Non Fund based facilities</vt:lpstr>
      <vt:lpstr>    Non Fund based facilities</vt:lpstr>
      <vt:lpstr>TRANSACTIONS UNDER LC AND BILLS DISCOUNTING</vt:lpstr>
      <vt:lpstr>PowerPoint Presentation</vt:lpstr>
      <vt:lpstr>Lfar – </vt:lpstr>
      <vt:lpstr>CASE STUDY-1</vt:lpstr>
      <vt:lpstr>PowerPoint Presentation</vt:lpstr>
      <vt:lpstr>CASE STUDY-2</vt:lpstr>
      <vt:lpstr>CASE STUDY-3</vt:lpstr>
      <vt:lpstr>PowerPoint Presentation</vt:lpstr>
      <vt:lpstr>PowerPoint Presentation</vt:lpstr>
      <vt:lpstr>PowerPoint Presentation</vt:lpstr>
      <vt:lpstr>CASE STUDY – FDR RELATED</vt:lpstr>
      <vt:lpstr>Any questions?</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Kushagra Vyas</dc:creator>
  <cp:lastModifiedBy>Akesh Vyas</cp:lastModifiedBy>
  <cp:revision>2116</cp:revision>
  <dcterms:created xsi:type="dcterms:W3CDTF">2006-08-16T00:00:00Z</dcterms:created>
  <dcterms:modified xsi:type="dcterms:W3CDTF">2025-02-26T16:45:07Z</dcterms:modified>
</cp:coreProperties>
</file>